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371" r:id="rId3"/>
    <p:sldId id="384" r:id="rId4"/>
    <p:sldId id="393" r:id="rId5"/>
    <p:sldId id="397" r:id="rId6"/>
    <p:sldId id="385" r:id="rId7"/>
    <p:sldId id="388" r:id="rId8"/>
    <p:sldId id="386" r:id="rId9"/>
    <p:sldId id="387" r:id="rId10"/>
    <p:sldId id="394" r:id="rId11"/>
    <p:sldId id="405" r:id="rId12"/>
    <p:sldId id="395" r:id="rId13"/>
    <p:sldId id="417" r:id="rId14"/>
    <p:sldId id="398" r:id="rId15"/>
    <p:sldId id="419" r:id="rId16"/>
    <p:sldId id="278" r:id="rId17"/>
  </p:sldIdLst>
  <p:sldSz cx="9144000" cy="6858000" type="screen4x3"/>
  <p:notesSz cx="6858000" cy="994568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55" autoAdjust="0"/>
    <p:restoredTop sz="94610" autoAdjust="0"/>
  </p:normalViewPr>
  <p:slideViewPr>
    <p:cSldViewPr>
      <p:cViewPr varScale="1">
        <p:scale>
          <a:sx n="65" d="100"/>
          <a:sy n="65" d="100"/>
        </p:scale>
        <p:origin x="2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1146"/>
    </p:cViewPr>
  </p:sorterViewPr>
  <p:notesViewPr>
    <p:cSldViewPr>
      <p:cViewPr varScale="1">
        <p:scale>
          <a:sx n="83" d="100"/>
          <a:sy n="83" d="100"/>
        </p:scale>
        <p:origin x="-1026" y="-7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9915EE2-1AA1-4CF4-804A-96A988C65A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022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006DC19-D4BC-42FD-9FF0-BD1AB8F2F45B}" type="datetimeFigureOut">
              <a:rPr lang="de-AT"/>
              <a:pPr>
                <a:defRPr/>
              </a:pPr>
              <a:t>13.04.2018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7C1E0A0-0977-4369-BBCF-8E39CE8786E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549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737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BAD69C-3024-4B78-8F79-49CAA591A95C}" type="slidenum">
              <a:rPr lang="de-AT" smtClean="0"/>
              <a:pPr/>
              <a:t>1</a:t>
            </a:fld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922334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Notiz 1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C1E0A0-0977-4369-BBCF-8E39CE8786E7}" type="slidenum">
              <a:rPr lang="de-AT" smtClean="0"/>
              <a:pPr>
                <a:defRPr/>
              </a:pPr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734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assade + logo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4005263"/>
            <a:ext cx="77247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11188" y="2565400"/>
            <a:ext cx="7772400" cy="1470025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73850" y="44450"/>
            <a:ext cx="2146300" cy="59769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30188" y="44450"/>
            <a:ext cx="6291262" cy="597693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125538"/>
            <a:ext cx="420846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20846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6" descr="Leiste oben Reiter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27"/>
          <p:cNvSpPr txBox="1">
            <a:spLocks noChangeArrowheads="1"/>
          </p:cNvSpPr>
          <p:nvPr userDrawn="1"/>
        </p:nvSpPr>
        <p:spPr bwMode="auto">
          <a:xfrm>
            <a:off x="6845300" y="-33338"/>
            <a:ext cx="2124075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300" u="sng" smtClean="0">
                <a:solidFill>
                  <a:schemeClr val="bg1"/>
                </a:solidFill>
              </a:rPr>
              <a:t>www.goethegymnasium.at</a:t>
            </a:r>
          </a:p>
        </p:txBody>
      </p:sp>
      <p:pic>
        <p:nvPicPr>
          <p:cNvPr id="1028" name="Picture 28" descr="Leiste unten grau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6078538"/>
            <a:ext cx="91440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31"/>
          <p:cNvSpPr txBox="1">
            <a:spLocks noChangeArrowheads="1"/>
          </p:cNvSpPr>
          <p:nvPr userDrawn="1"/>
        </p:nvSpPr>
        <p:spPr bwMode="auto">
          <a:xfrm>
            <a:off x="1736639" y="6372036"/>
            <a:ext cx="3989298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de-DE" sz="1800" dirty="0" err="1" smtClean="0"/>
              <a:t>VwA</a:t>
            </a:r>
            <a:r>
              <a:rPr lang="de-DE" sz="1800" dirty="0" smtClean="0"/>
              <a:t> &amp; SRP Info                         Göss</a:t>
            </a:r>
          </a:p>
        </p:txBody>
      </p:sp>
      <p:sp>
        <p:nvSpPr>
          <p:cNvPr id="1030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230188" y="44450"/>
            <a:ext cx="82296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31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25538"/>
            <a:ext cx="85693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996952"/>
            <a:ext cx="7772400" cy="649287"/>
          </a:xfrm>
        </p:spPr>
        <p:txBody>
          <a:bodyPr/>
          <a:lstStyle/>
          <a:p>
            <a:pPr eaLnBrk="1" hangingPunct="1"/>
            <a:r>
              <a:rPr lang="de-DE" dirty="0" smtClean="0"/>
              <a:t>SRP mündlich</a:t>
            </a:r>
            <a:br>
              <a:rPr lang="de-DE" dirty="0" smtClean="0"/>
            </a:br>
            <a:r>
              <a:rPr lang="de-DE" dirty="0" smtClean="0"/>
              <a:t>Detailinformationen</a:t>
            </a:r>
            <a:br>
              <a:rPr lang="de-DE" dirty="0" smtClean="0"/>
            </a:br>
            <a:r>
              <a:rPr lang="de-DE" sz="1200" dirty="0" smtClean="0"/>
              <a:t>Version </a:t>
            </a:r>
            <a:r>
              <a:rPr lang="de-DE" sz="1200" dirty="0" smtClean="0"/>
              <a:t>17.18.0</a:t>
            </a:r>
            <a:endParaRPr lang="de-DE" sz="12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ARGE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75656" y="1268760"/>
            <a:ext cx="6769447" cy="2807518"/>
          </a:xfrm>
        </p:spPr>
        <p:txBody>
          <a:bodyPr/>
          <a:lstStyle/>
          <a:p>
            <a:r>
              <a:rPr lang="de-AT" dirty="0" smtClean="0"/>
              <a:t>4 Stunden </a:t>
            </a:r>
            <a:br>
              <a:rPr lang="de-AT" dirty="0" smtClean="0"/>
            </a:br>
            <a:r>
              <a:rPr lang="de-AT" dirty="0" smtClean="0"/>
              <a:t>(außerhalb der Unterrichtszeit, ARGE-</a:t>
            </a:r>
            <a:r>
              <a:rPr lang="de-AT" dirty="0" err="1" smtClean="0"/>
              <a:t>LeiterIn</a:t>
            </a:r>
            <a:r>
              <a:rPr lang="de-AT" dirty="0" smtClean="0"/>
              <a:t> vereinbart die Termine mit den </a:t>
            </a:r>
            <a:r>
              <a:rPr lang="de-AT" dirty="0" err="1" smtClean="0"/>
              <a:t>KandidatInnen</a:t>
            </a:r>
            <a:r>
              <a:rPr lang="de-AT" dirty="0" smtClean="0"/>
              <a:t>)</a:t>
            </a:r>
          </a:p>
          <a:p>
            <a:endParaRPr lang="de-AT" dirty="0" smtClean="0"/>
          </a:p>
          <a:p>
            <a:r>
              <a:rPr lang="de-AT" dirty="0" smtClean="0"/>
              <a:t>Inhalt: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 smtClean="0"/>
              <a:t>Ablauf der Matura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 smtClean="0"/>
              <a:t>Exemplarische Übungsbeispiele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21475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SRPm</a:t>
            </a:r>
            <a:r>
              <a:rPr lang="de-AT" dirty="0" smtClean="0"/>
              <a:t> Setting</a:t>
            </a:r>
            <a:endParaRPr lang="de-AT" dirty="0"/>
          </a:p>
        </p:txBody>
      </p:sp>
      <p:pic>
        <p:nvPicPr>
          <p:cNvPr id="4" name="Inhaltsplatzhalter 3" descr="P10407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76056" y="1052736"/>
            <a:ext cx="3804469" cy="2853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 descr="P10407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2060848"/>
            <a:ext cx="4283968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SRPm</a:t>
            </a:r>
            <a:r>
              <a:rPr lang="de-AT" dirty="0" smtClean="0"/>
              <a:t> Ablauf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752"/>
            <a:ext cx="8569325" cy="2088232"/>
          </a:xfrm>
        </p:spPr>
        <p:txBody>
          <a:bodyPr/>
          <a:lstStyle/>
          <a:p>
            <a:r>
              <a:rPr lang="de-AT" sz="2900" dirty="0" err="1" smtClean="0"/>
              <a:t>KandidatInnen</a:t>
            </a:r>
            <a:r>
              <a:rPr lang="de-AT" sz="2900" dirty="0" smtClean="0"/>
              <a:t> warten im Festsaalgang</a:t>
            </a:r>
          </a:p>
          <a:p>
            <a:endParaRPr lang="de-AT" sz="2900" dirty="0" smtClean="0"/>
          </a:p>
          <a:p>
            <a:endParaRPr lang="de-AT" sz="2900" dirty="0" smtClean="0"/>
          </a:p>
          <a:p>
            <a:endParaRPr lang="de-AT" sz="2900" dirty="0" smtClean="0"/>
          </a:p>
          <a:p>
            <a:endParaRPr lang="de-AT" sz="2900" dirty="0" smtClean="0"/>
          </a:p>
          <a:p>
            <a:endParaRPr lang="de-AT" sz="2900" dirty="0" smtClean="0">
              <a:solidFill>
                <a:srgbClr val="FF0000"/>
              </a:solidFill>
            </a:endParaRPr>
          </a:p>
          <a:p>
            <a:r>
              <a:rPr lang="de-AT" sz="2900" dirty="0" smtClean="0"/>
              <a:t>2 Themenkugeln aus dem richtigen </a:t>
            </a:r>
            <a:r>
              <a:rPr lang="de-AT" sz="2900" dirty="0" err="1" smtClean="0"/>
              <a:t>Poolsack</a:t>
            </a:r>
            <a:r>
              <a:rPr lang="de-AT" sz="2900" dirty="0" smtClean="0"/>
              <a:t> ziehen, eine wählen </a:t>
            </a:r>
            <a:r>
              <a:rPr lang="de-AT" sz="2900" dirty="0" smtClean="0"/>
              <a:t>(Poolthemenliste </a:t>
            </a:r>
            <a:r>
              <a:rPr lang="de-AT" sz="2900" dirty="0" smtClean="0"/>
              <a:t>liegt auf!)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916832"/>
            <a:ext cx="2710089" cy="237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lum bright="30000" contrast="20000"/>
          </a:blip>
          <a:srcRect/>
          <a:stretch>
            <a:fillRect/>
          </a:stretch>
        </p:blipFill>
        <p:spPr bwMode="auto">
          <a:xfrm>
            <a:off x="3342692" y="1916832"/>
            <a:ext cx="2093404" cy="232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1916832"/>
            <a:ext cx="311921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36846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SRPm</a:t>
            </a:r>
            <a:r>
              <a:rPr lang="de-AT" dirty="0" smtClean="0"/>
              <a:t> Ablauf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0188" y="908720"/>
            <a:ext cx="8569325" cy="4895850"/>
          </a:xfrm>
        </p:spPr>
        <p:txBody>
          <a:bodyPr/>
          <a:lstStyle/>
          <a:p>
            <a:r>
              <a:rPr lang="de-AT" sz="2900" dirty="0" err="1" smtClean="0"/>
              <a:t>LehrerIn</a:t>
            </a:r>
            <a:r>
              <a:rPr lang="de-AT" sz="2900" dirty="0" smtClean="0"/>
              <a:t> wählt Aufgabenstellung.</a:t>
            </a:r>
          </a:p>
          <a:p>
            <a:endParaRPr lang="de-AT" sz="800" dirty="0" smtClean="0"/>
          </a:p>
          <a:p>
            <a:r>
              <a:rPr lang="de-AT" sz="2900" dirty="0" smtClean="0"/>
              <a:t>Koll. Guggenberg druckt sie aus und gibt sie </a:t>
            </a:r>
            <a:r>
              <a:rPr lang="de-AT" sz="2900" dirty="0" err="1" smtClean="0"/>
              <a:t>KandidatIn</a:t>
            </a:r>
            <a:r>
              <a:rPr lang="de-AT" sz="2900" dirty="0" smtClean="0"/>
              <a:t>.</a:t>
            </a:r>
          </a:p>
          <a:p>
            <a:endParaRPr lang="de-AT" sz="800" dirty="0" smtClean="0"/>
          </a:p>
          <a:p>
            <a:r>
              <a:rPr lang="de-AT" sz="2900" dirty="0" smtClean="0"/>
              <a:t>Vorbereitung im Festsaalvorraum  dauert mindestens 20 Minuten</a:t>
            </a:r>
            <a:r>
              <a:rPr lang="de-AT" sz="2900" dirty="0" smtClean="0"/>
              <a:t>. </a:t>
            </a:r>
            <a:r>
              <a:rPr lang="de-AT" sz="2400" dirty="0" smtClean="0"/>
              <a:t>(Keine Notizen auf </a:t>
            </a:r>
            <a:r>
              <a:rPr lang="de-AT" sz="2400" dirty="0" err="1" smtClean="0"/>
              <a:t>Angabezettel</a:t>
            </a:r>
            <a:r>
              <a:rPr lang="de-AT" sz="2400" dirty="0" smtClean="0"/>
              <a:t>, weil dieser wieder abgegeben wird!)</a:t>
            </a:r>
            <a:endParaRPr lang="de-AT" sz="2400" dirty="0" smtClean="0"/>
          </a:p>
          <a:p>
            <a:endParaRPr lang="de-AT" sz="800" dirty="0" smtClean="0"/>
          </a:p>
          <a:p>
            <a:r>
              <a:rPr lang="de-AT" sz="2900" dirty="0" smtClean="0"/>
              <a:t>Bei Prüfung wird Aufgabenstellung gebeamt.</a:t>
            </a:r>
          </a:p>
          <a:p>
            <a:endParaRPr lang="de-AT" sz="800" dirty="0" smtClean="0"/>
          </a:p>
          <a:p>
            <a:r>
              <a:rPr lang="de-AT" sz="2900" dirty="0" err="1" smtClean="0"/>
              <a:t>PrüferIn</a:t>
            </a:r>
            <a:r>
              <a:rPr lang="de-AT" sz="2900" dirty="0" smtClean="0"/>
              <a:t> nimmt </a:t>
            </a:r>
            <a:r>
              <a:rPr lang="de-AT" sz="2900" dirty="0" err="1" smtClean="0"/>
              <a:t>KandidatInnen</a:t>
            </a:r>
            <a:r>
              <a:rPr lang="de-AT" sz="2900" dirty="0" smtClean="0"/>
              <a:t>-Aufgabenstellung entgegen und gibt sie zum Prüfungsprotokoll.</a:t>
            </a:r>
            <a:endParaRPr lang="de-AT" sz="2900" dirty="0"/>
          </a:p>
        </p:txBody>
      </p:sp>
    </p:spTree>
    <p:extLst>
      <p:ext uri="{BB962C8B-B14F-4D97-AF65-F5344CB8AC3E}">
        <p14:creationId xmlns:p14="http://schemas.microsoft.com/office/powerpoint/2010/main" val="28936846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SRPm</a:t>
            </a:r>
            <a:r>
              <a:rPr lang="de-AT" dirty="0" smtClean="0"/>
              <a:t> Uhren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980728"/>
            <a:ext cx="5148064" cy="3167558"/>
          </a:xfrm>
        </p:spPr>
        <p:txBody>
          <a:bodyPr/>
          <a:lstStyle/>
          <a:p>
            <a:r>
              <a:rPr lang="de-AT" sz="2800" dirty="0" smtClean="0"/>
              <a:t>Beantwortungszeit</a:t>
            </a:r>
          </a:p>
          <a:p>
            <a:endParaRPr lang="de-AT" sz="2800" dirty="0" smtClean="0"/>
          </a:p>
          <a:p>
            <a:r>
              <a:rPr lang="de-AT" sz="2800" dirty="0" smtClean="0"/>
              <a:t>„normale“ Aufgabenstellungen </a:t>
            </a:r>
          </a:p>
          <a:p>
            <a:pPr>
              <a:buFont typeface="Arial" pitchFamily="34" charset="0"/>
              <a:buChar char="•"/>
            </a:pPr>
            <a:r>
              <a:rPr lang="de-AT" sz="2800" dirty="0" smtClean="0"/>
              <a:t>10 - 20 Minuten</a:t>
            </a:r>
          </a:p>
          <a:p>
            <a:endParaRPr lang="de-AT" sz="2800" dirty="0" smtClean="0"/>
          </a:p>
          <a:p>
            <a:endParaRPr lang="de-AT" sz="2800" dirty="0" smtClean="0"/>
          </a:p>
          <a:p>
            <a:r>
              <a:rPr lang="de-AT" sz="2800" dirty="0" smtClean="0"/>
              <a:t>fremdsprachigen Prüfungen</a:t>
            </a:r>
          </a:p>
          <a:p>
            <a:pPr>
              <a:buFont typeface="Arial" pitchFamily="34" charset="0"/>
              <a:buChar char="•"/>
            </a:pPr>
            <a:r>
              <a:rPr lang="de-AT" sz="2800" dirty="0" smtClean="0"/>
              <a:t>Monolog: 4-5 Minuten</a:t>
            </a:r>
          </a:p>
          <a:p>
            <a:pPr>
              <a:buFont typeface="Arial" pitchFamily="34" charset="0"/>
              <a:buChar char="•"/>
            </a:pPr>
            <a:r>
              <a:rPr lang="de-AT" sz="2800" dirty="0" smtClean="0"/>
              <a:t>Dialog: 8-10 Minuten</a:t>
            </a:r>
            <a:endParaRPr lang="de-AT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076056" y="908720"/>
            <a:ext cx="3848366" cy="25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292080" y="3645024"/>
            <a:ext cx="3672408" cy="239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1040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Praktische Durchführung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0188" y="1772816"/>
            <a:ext cx="8569325" cy="3167558"/>
          </a:xfrm>
        </p:spPr>
        <p:txBody>
          <a:bodyPr/>
          <a:lstStyle/>
          <a:p>
            <a:pPr marL="514350" indent="-514350" algn="ctr">
              <a:buAutoNum type="arabicPeriod"/>
            </a:pPr>
            <a:r>
              <a:rPr lang="de-AT" dirty="0" smtClean="0"/>
              <a:t>Mündliche Reifeprüfung</a:t>
            </a:r>
          </a:p>
          <a:p>
            <a:pPr marL="0" indent="0" algn="ctr"/>
            <a:r>
              <a:rPr lang="de-AT" dirty="0" smtClean="0"/>
              <a:t>Typ E</a:t>
            </a:r>
            <a:r>
              <a:rPr lang="de-AT" sz="1600" dirty="0" smtClean="0"/>
              <a:t>(</a:t>
            </a:r>
            <a:r>
              <a:rPr lang="de-AT" sz="1600" dirty="0" err="1" smtClean="0"/>
              <a:t>inzeln</a:t>
            </a:r>
            <a:r>
              <a:rPr lang="de-AT" sz="1600" dirty="0" smtClean="0"/>
              <a:t>)</a:t>
            </a:r>
            <a:endParaRPr lang="de-AT" sz="1600" dirty="0" smtClean="0"/>
          </a:p>
          <a:p>
            <a:pPr algn="ctr"/>
            <a:endParaRPr lang="de-AT" dirty="0" smtClean="0"/>
          </a:p>
          <a:p>
            <a:pPr algn="ctr"/>
            <a:r>
              <a:rPr lang="de-AT" dirty="0" smtClean="0"/>
              <a:t>2. Mündliche Reifeprüfung</a:t>
            </a:r>
          </a:p>
          <a:p>
            <a:pPr algn="ctr"/>
            <a:r>
              <a:rPr lang="de-AT" smtClean="0"/>
              <a:t>Typ M/D</a:t>
            </a:r>
            <a:r>
              <a:rPr lang="de-AT" sz="1600" smtClean="0"/>
              <a:t>(Monolog </a:t>
            </a:r>
            <a:r>
              <a:rPr lang="de-AT" sz="1600" dirty="0" smtClean="0"/>
              <a:t>und Dialog)</a:t>
            </a:r>
            <a:endParaRPr lang="de-AT" sz="1600" dirty="0" smtClean="0"/>
          </a:p>
          <a:p>
            <a:pPr algn="ctr"/>
            <a:r>
              <a:rPr lang="de-AT" dirty="0" smtClean="0"/>
              <a:t>lebende </a:t>
            </a:r>
            <a:r>
              <a:rPr lang="de-AT" dirty="0" smtClean="0"/>
              <a:t>Fremdsprache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01040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Sie haben ihr Ziel erreicht</a:t>
            </a:r>
          </a:p>
        </p:txBody>
      </p:sp>
      <p:sp>
        <p:nvSpPr>
          <p:cNvPr id="71683" name="Inhaltsplatzhalter 2"/>
          <p:cNvSpPr>
            <a:spLocks noGrp="1"/>
          </p:cNvSpPr>
          <p:nvPr>
            <p:ph idx="1"/>
          </p:nvPr>
        </p:nvSpPr>
        <p:spPr>
          <a:xfrm>
            <a:off x="1692275" y="2997200"/>
            <a:ext cx="5761038" cy="719138"/>
          </a:xfrm>
        </p:spPr>
        <p:txBody>
          <a:bodyPr/>
          <a:lstStyle/>
          <a:p>
            <a:r>
              <a:rPr lang="de-AT" dirty="0" smtClean="0"/>
              <a:t>Danke für die Aufmerksamkeit!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Übersicht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23528" y="2348880"/>
            <a:ext cx="8569325" cy="266350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AT" dirty="0" smtClean="0"/>
              <a:t>Konferenz 8. Klassen</a:t>
            </a:r>
          </a:p>
          <a:p>
            <a:pPr>
              <a:buFont typeface="Arial" pitchFamily="34" charset="0"/>
              <a:buChar char="•"/>
            </a:pPr>
            <a:r>
              <a:rPr lang="de-AT" dirty="0" smtClean="0"/>
              <a:t>Klausur</a:t>
            </a:r>
          </a:p>
          <a:p>
            <a:pPr>
              <a:buFont typeface="Arial" pitchFamily="34" charset="0"/>
              <a:buChar char="•"/>
            </a:pPr>
            <a:r>
              <a:rPr lang="de-AT" dirty="0" err="1" smtClean="0"/>
              <a:t>SRPm</a:t>
            </a:r>
            <a:endParaRPr lang="de-AT" dirty="0" smtClean="0"/>
          </a:p>
          <a:p>
            <a:endParaRPr lang="de-AT" sz="1100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306203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706438"/>
          </a:xfrm>
        </p:spPr>
        <p:txBody>
          <a:bodyPr/>
          <a:lstStyle/>
          <a:p>
            <a:r>
              <a:rPr lang="de-DE" sz="2800" dirty="0" smtClean="0"/>
              <a:t>Beurteilungskonferenz</a:t>
            </a:r>
            <a:endParaRPr lang="de-AT" sz="2800" dirty="0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idx="1"/>
          </p:nvPr>
        </p:nvSpPr>
        <p:spPr bwMode="auto">
          <a:xfrm>
            <a:off x="1187624" y="908720"/>
            <a:ext cx="6840760" cy="545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381000" algn="l"/>
              </a:tabLst>
            </a:pPr>
            <a:r>
              <a:rPr lang="de-DE" dirty="0" smtClean="0"/>
              <a:t>Beurteilungskonferenz  </a:t>
            </a:r>
            <a:r>
              <a:rPr lang="de-DE" dirty="0"/>
              <a:t>8. Klassen  </a:t>
            </a:r>
            <a:endParaRPr lang="de-DE" dirty="0" smtClean="0"/>
          </a:p>
          <a:p>
            <a:pPr algn="ctr">
              <a:tabLst>
                <a:tab pos="381000" algn="l"/>
              </a:tabLst>
            </a:pPr>
            <a:r>
              <a:rPr lang="de-AT" b="1" i="1" dirty="0" smtClean="0">
                <a:solidFill>
                  <a:schemeClr val="accent1">
                    <a:lumMod val="25000"/>
                  </a:schemeClr>
                </a:solidFill>
              </a:rPr>
              <a:t>Mittwoch, </a:t>
            </a:r>
            <a:r>
              <a:rPr lang="de-AT" b="1" i="1" dirty="0" smtClean="0">
                <a:solidFill>
                  <a:schemeClr val="accent1">
                    <a:lumMod val="25000"/>
                  </a:schemeClr>
                </a:solidFill>
              </a:rPr>
              <a:t>19. </a:t>
            </a:r>
            <a:r>
              <a:rPr lang="de-AT" b="1" i="1" dirty="0" smtClean="0">
                <a:solidFill>
                  <a:schemeClr val="accent1">
                    <a:lumMod val="25000"/>
                  </a:schemeClr>
                </a:solidFill>
              </a:rPr>
              <a:t>4. </a:t>
            </a:r>
            <a:r>
              <a:rPr lang="de-AT" b="1" i="1" dirty="0" smtClean="0">
                <a:solidFill>
                  <a:schemeClr val="accent1">
                    <a:lumMod val="25000"/>
                  </a:schemeClr>
                </a:solidFill>
              </a:rPr>
              <a:t>2018</a:t>
            </a:r>
            <a:endParaRPr lang="de-AT" b="1" i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ctr">
              <a:tabLst>
                <a:tab pos="381000" algn="l"/>
              </a:tabLst>
            </a:pPr>
            <a:endParaRPr lang="de-DE" b="1" dirty="0" smtClean="0"/>
          </a:p>
          <a:p>
            <a:pPr algn="ctr">
              <a:tabLst>
                <a:tab pos="381000" algn="l"/>
              </a:tabLst>
            </a:pPr>
            <a:r>
              <a:rPr lang="de-DE" b="1" dirty="0" smtClean="0"/>
              <a:t>Kein „Nicht genügend</a:t>
            </a:r>
            <a:r>
              <a:rPr lang="de-DE" dirty="0" smtClean="0"/>
              <a:t>“ </a:t>
            </a:r>
          </a:p>
          <a:p>
            <a:pPr marL="0" indent="0" algn="ctr">
              <a:tabLst>
                <a:tab pos="381000" algn="l"/>
              </a:tabLst>
            </a:pPr>
            <a:r>
              <a:rPr lang="de-DE" dirty="0" smtClean="0"/>
              <a:t>Zulassung zur Klausur</a:t>
            </a:r>
          </a:p>
          <a:p>
            <a:pPr marL="457200" indent="-457200" algn="ctr">
              <a:buFont typeface="Wingdings"/>
              <a:buChar char="Ø"/>
              <a:tabLst>
                <a:tab pos="381000" algn="l"/>
              </a:tabLst>
            </a:pPr>
            <a:endParaRPr lang="de-DE" dirty="0"/>
          </a:p>
          <a:p>
            <a:pPr marL="0" lvl="1" indent="0" algn="ctr">
              <a:buNone/>
              <a:tabLst>
                <a:tab pos="381000" algn="l"/>
              </a:tabLst>
            </a:pPr>
            <a:r>
              <a:rPr lang="de-DE" sz="3200" b="1" dirty="0"/>
              <a:t>Drei „Nicht genügend“ </a:t>
            </a:r>
            <a:endParaRPr lang="de-DE" sz="3200" dirty="0"/>
          </a:p>
          <a:p>
            <a:pPr marL="0" lvl="1" indent="0" algn="ctr">
              <a:buNone/>
              <a:tabLst>
                <a:tab pos="381000" algn="l"/>
              </a:tabLst>
            </a:pPr>
            <a:r>
              <a:rPr lang="de-DE" sz="3200" b="1" dirty="0" smtClean="0">
                <a:solidFill>
                  <a:srgbClr val="FF0000"/>
                </a:solidFill>
              </a:rPr>
              <a:t>Wiederholung </a:t>
            </a:r>
            <a:r>
              <a:rPr lang="de-DE" sz="3200" b="1" dirty="0">
                <a:solidFill>
                  <a:srgbClr val="FF0000"/>
                </a:solidFill>
              </a:rPr>
              <a:t>der 8. Klasse</a:t>
            </a:r>
          </a:p>
          <a:p>
            <a:pPr marL="0" indent="0" algn="ctr">
              <a:tabLst>
                <a:tab pos="381000" algn="l"/>
              </a:tabLst>
            </a:pPr>
            <a:endParaRPr lang="de-DE" dirty="0" smtClean="0"/>
          </a:p>
          <a:p>
            <a:pPr lvl="1">
              <a:buFont typeface="Arial" pitchFamily="34" charset="0"/>
              <a:buChar char="•"/>
              <a:tabLst>
                <a:tab pos="381000" algn="l"/>
              </a:tabLst>
            </a:pPr>
            <a:endParaRPr lang="de-DE" sz="8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706438"/>
          </a:xfrm>
        </p:spPr>
        <p:txBody>
          <a:bodyPr/>
          <a:lstStyle/>
          <a:p>
            <a:r>
              <a:rPr lang="de-AT" sz="2800" dirty="0" smtClean="0"/>
              <a:t>Wiederholungsprüfung</a:t>
            </a:r>
            <a:endParaRPr lang="de-AT" sz="2800" dirty="0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idx="1"/>
          </p:nvPr>
        </p:nvSpPr>
        <p:spPr bwMode="auto">
          <a:xfrm>
            <a:off x="250825" y="836712"/>
            <a:ext cx="8893175" cy="565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381000" algn="l"/>
              </a:tabLst>
            </a:pPr>
            <a:r>
              <a:rPr lang="de-DE" b="1" dirty="0" smtClean="0"/>
              <a:t>Ein „Nicht genügend“ </a:t>
            </a:r>
            <a:endParaRPr lang="de-DE" dirty="0" smtClean="0"/>
          </a:p>
          <a:p>
            <a:pPr>
              <a:tabLst>
                <a:tab pos="381000" algn="l"/>
              </a:tabLst>
            </a:pPr>
            <a:r>
              <a:rPr lang="de-DE" i="1" u="sng" dirty="0" smtClean="0"/>
              <a:t>Vorgezogenen Wiederholungsprüfung</a:t>
            </a:r>
            <a:r>
              <a:rPr lang="de-DE" u="sng" dirty="0" smtClean="0"/>
              <a:t> </a:t>
            </a:r>
            <a:r>
              <a:rPr lang="de-DE" dirty="0" smtClean="0"/>
              <a:t>(optional)</a:t>
            </a:r>
          </a:p>
          <a:p>
            <a:pPr marL="266700">
              <a:tabLst>
                <a:tab pos="381000" algn="l"/>
              </a:tabLst>
            </a:pPr>
            <a:endParaRPr lang="de-DE" sz="1600" b="1" dirty="0" smtClean="0"/>
          </a:p>
          <a:p>
            <a:pPr marL="266700">
              <a:tabLst>
                <a:tab pos="381000" algn="l"/>
              </a:tabLst>
            </a:pPr>
            <a:r>
              <a:rPr lang="de-DE" dirty="0" smtClean="0"/>
              <a:t>Schülerinnen erhalten den Bescheid</a:t>
            </a:r>
          </a:p>
          <a:p>
            <a:pPr marL="266700">
              <a:tabLst>
                <a:tab pos="381000" algn="l"/>
              </a:tabLst>
            </a:pPr>
            <a:endParaRPr lang="de-DE" sz="800" b="1" dirty="0" smtClean="0"/>
          </a:p>
          <a:p>
            <a:pPr marL="266700">
              <a:tabLst>
                <a:tab pos="381000" algn="l"/>
              </a:tabLst>
            </a:pPr>
            <a:r>
              <a:rPr lang="de-AT" b="1" i="1" dirty="0" smtClean="0">
                <a:solidFill>
                  <a:srgbClr val="FF0000"/>
                </a:solidFill>
              </a:rPr>
              <a:t>Nur am </a:t>
            </a:r>
            <a:r>
              <a:rPr lang="de-AT" b="1" i="1" dirty="0" smtClean="0">
                <a:solidFill>
                  <a:srgbClr val="FF0000"/>
                </a:solidFill>
              </a:rPr>
              <a:t>Fr. 20.4.2018</a:t>
            </a:r>
            <a:r>
              <a:rPr lang="de-AT" b="1" i="1" dirty="0" smtClean="0">
                <a:solidFill>
                  <a:schemeClr val="accent1">
                    <a:lumMod val="25000"/>
                  </a:schemeClr>
                </a:solidFill>
              </a:rPr>
              <a:t>:</a:t>
            </a:r>
            <a:endParaRPr lang="de-AT" b="1" i="1" dirty="0">
              <a:solidFill>
                <a:schemeClr val="accent1">
                  <a:lumMod val="25000"/>
                </a:schemeClr>
              </a:solidFill>
            </a:endParaRPr>
          </a:p>
          <a:p>
            <a:pPr marL="266700">
              <a:tabLst>
                <a:tab pos="381000" algn="l"/>
              </a:tabLst>
            </a:pPr>
            <a:r>
              <a:rPr lang="de-DE" dirty="0" smtClean="0"/>
              <a:t>Anmeldung beim Administrator </a:t>
            </a:r>
          </a:p>
          <a:p>
            <a:pPr marL="266700">
              <a:tabLst>
                <a:tab pos="381000" algn="l"/>
              </a:tabLst>
            </a:pPr>
            <a:r>
              <a:rPr lang="de-DE" dirty="0" smtClean="0"/>
              <a:t>	(formloses Schreiben mit Unterschrift der Erziehungsberechtigten)</a:t>
            </a:r>
          </a:p>
          <a:p>
            <a:pPr marL="266700">
              <a:tabLst>
                <a:tab pos="381000" algn="l"/>
              </a:tabLst>
            </a:pPr>
            <a:endParaRPr lang="de-DE" dirty="0" smtClean="0"/>
          </a:p>
          <a:p>
            <a:pPr marL="266700">
              <a:tabLst>
                <a:tab pos="381000" algn="l"/>
              </a:tabLst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292405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706438"/>
          </a:xfrm>
        </p:spPr>
        <p:txBody>
          <a:bodyPr/>
          <a:lstStyle/>
          <a:p>
            <a:r>
              <a:rPr lang="de-AT" sz="2800" dirty="0" smtClean="0"/>
              <a:t>Wiederholungsprüfung</a:t>
            </a:r>
            <a:endParaRPr lang="de-AT" sz="2800" dirty="0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idx="1"/>
          </p:nvPr>
        </p:nvSpPr>
        <p:spPr bwMode="auto">
          <a:xfrm>
            <a:off x="251520" y="764704"/>
            <a:ext cx="8676455" cy="527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algn="ctr">
              <a:tabLst>
                <a:tab pos="381000" algn="l"/>
              </a:tabLst>
            </a:pPr>
            <a:r>
              <a:rPr lang="de-DE" b="1" dirty="0" smtClean="0"/>
              <a:t>vorgezogene Wiederholungsprüfung</a:t>
            </a:r>
          </a:p>
          <a:p>
            <a:pPr algn="ctr">
              <a:tabLst>
                <a:tab pos="381000" algn="l"/>
              </a:tabLst>
            </a:pPr>
            <a:r>
              <a:rPr lang="de-AT" b="1" i="1" dirty="0" smtClean="0">
                <a:solidFill>
                  <a:schemeClr val="accent1">
                    <a:lumMod val="25000"/>
                  </a:schemeClr>
                </a:solidFill>
              </a:rPr>
              <a:t>Di. 24.4.2018</a:t>
            </a:r>
            <a:endParaRPr lang="de-AT" b="1" i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  <a:tabLst>
                <a:tab pos="381000" algn="l"/>
              </a:tabLst>
            </a:pPr>
            <a:r>
              <a:rPr lang="de-DE" sz="2800" dirty="0" smtClean="0"/>
              <a:t>Bestanden &gt; Antritt zur Klausur beim Haupttermin möglich!</a:t>
            </a:r>
          </a:p>
          <a:p>
            <a:pPr>
              <a:buFont typeface="Arial" pitchFamily="34" charset="0"/>
              <a:buChar char="•"/>
              <a:tabLst>
                <a:tab pos="381000" algn="l"/>
              </a:tabLst>
            </a:pPr>
            <a:r>
              <a:rPr lang="de-DE" sz="2800" dirty="0" smtClean="0"/>
              <a:t>Nicht bestanden &gt; </a:t>
            </a:r>
          </a:p>
          <a:p>
            <a:pPr algn="ctr">
              <a:tabLst>
                <a:tab pos="381000" algn="l"/>
              </a:tabLst>
            </a:pPr>
            <a:r>
              <a:rPr lang="de-DE" b="1" dirty="0" smtClean="0"/>
              <a:t>Wiederholungsprüfung im Herbst</a:t>
            </a:r>
            <a:r>
              <a:rPr lang="de-DE" dirty="0" smtClean="0"/>
              <a:t>:</a:t>
            </a:r>
          </a:p>
          <a:p>
            <a:pPr marL="1431925" lvl="1" indent="-623888">
              <a:buFont typeface="Arial" pitchFamily="34" charset="0"/>
              <a:buChar char="•"/>
              <a:tabLst>
                <a:tab pos="381000" algn="l"/>
              </a:tabLst>
            </a:pPr>
            <a:r>
              <a:rPr lang="de-DE" dirty="0" smtClean="0"/>
              <a:t>Bestanden &gt; Antritt zur Klausur im </a:t>
            </a:r>
            <a:br>
              <a:rPr lang="de-DE" dirty="0" smtClean="0"/>
            </a:br>
            <a:r>
              <a:rPr lang="de-DE" dirty="0" smtClean="0"/>
              <a:t>1. Nebentermin</a:t>
            </a:r>
          </a:p>
          <a:p>
            <a:pPr marL="1431925" lvl="1" indent="-623888">
              <a:buFont typeface="Arial" pitchFamily="34" charset="0"/>
              <a:buChar char="•"/>
              <a:tabLst>
                <a:tab pos="381000" algn="l"/>
              </a:tabLst>
            </a:pPr>
            <a:r>
              <a:rPr lang="de-DE" dirty="0" smtClean="0"/>
              <a:t>Nicht bestanden &gt; </a:t>
            </a:r>
            <a:r>
              <a:rPr lang="de-DE" b="1" dirty="0" smtClean="0">
                <a:solidFill>
                  <a:srgbClr val="FF0000"/>
                </a:solidFill>
              </a:rPr>
              <a:t>Wiederholung der </a:t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de-DE" b="1" dirty="0" smtClean="0">
                <a:solidFill>
                  <a:srgbClr val="FF0000"/>
                </a:solidFill>
              </a:rPr>
              <a:t>8. Klasse</a:t>
            </a:r>
          </a:p>
          <a:p>
            <a:pPr lvl="1">
              <a:buFont typeface="Arial" pitchFamily="34" charset="0"/>
              <a:buChar char="•"/>
              <a:tabLst>
                <a:tab pos="381000" algn="l"/>
              </a:tabLst>
            </a:pPr>
            <a:endParaRPr lang="de-DE" sz="800" dirty="0" smtClean="0"/>
          </a:p>
        </p:txBody>
      </p:sp>
    </p:spTree>
    <p:extLst>
      <p:ext uri="{BB962C8B-B14F-4D97-AF65-F5344CB8AC3E}">
        <p14:creationId xmlns:p14="http://schemas.microsoft.com/office/powerpoint/2010/main" val="42292405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Wiederholungsprüfung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908720"/>
            <a:ext cx="8569325" cy="4895850"/>
          </a:xfrm>
        </p:spPr>
        <p:txBody>
          <a:bodyPr/>
          <a:lstStyle/>
          <a:p>
            <a:pPr>
              <a:tabLst>
                <a:tab pos="381000" algn="l"/>
              </a:tabLst>
            </a:pPr>
            <a:r>
              <a:rPr lang="de-DE" sz="2600" b="1" dirty="0" smtClean="0"/>
              <a:t>Zwei „Nicht genügend“</a:t>
            </a:r>
          </a:p>
          <a:p>
            <a:pPr>
              <a:tabLst>
                <a:tab pos="381000" algn="l"/>
              </a:tabLst>
            </a:pPr>
            <a:endParaRPr lang="de-DE" sz="2600" b="1" dirty="0" smtClean="0"/>
          </a:p>
          <a:p>
            <a:pPr>
              <a:tabLst>
                <a:tab pos="381000" algn="l"/>
              </a:tabLst>
            </a:pPr>
            <a:r>
              <a:rPr lang="de-DE" sz="2600" dirty="0" smtClean="0"/>
              <a:t>Beide Wiederholungsprüfungen müssen im Herbst abgelegt werden!</a:t>
            </a:r>
          </a:p>
          <a:p>
            <a:pPr marL="266700">
              <a:tabLst>
                <a:tab pos="381000" algn="l"/>
              </a:tabLst>
            </a:pPr>
            <a:endParaRPr lang="de-DE" sz="900" dirty="0" smtClean="0"/>
          </a:p>
          <a:p>
            <a:pPr marL="723900" lvl="1">
              <a:buFont typeface="Arial" pitchFamily="34" charset="0"/>
              <a:buChar char="•"/>
              <a:tabLst>
                <a:tab pos="381000" algn="l"/>
              </a:tabLst>
            </a:pPr>
            <a:r>
              <a:rPr lang="de-DE" sz="2600" dirty="0" smtClean="0"/>
              <a:t>Beide bestanden &gt; Matura zum 1. Nebentermin</a:t>
            </a:r>
          </a:p>
          <a:p>
            <a:pPr marL="723900" lvl="1">
              <a:buFont typeface="Arial" pitchFamily="34" charset="0"/>
              <a:buChar char="•"/>
              <a:tabLst>
                <a:tab pos="381000" algn="l"/>
              </a:tabLst>
            </a:pPr>
            <a:r>
              <a:rPr lang="de-DE" sz="2600" dirty="0" smtClean="0"/>
              <a:t>Nur eine oder keine bestanden &gt; </a:t>
            </a:r>
            <a:r>
              <a:rPr lang="de-DE" sz="2600" b="1" dirty="0" smtClean="0">
                <a:solidFill>
                  <a:srgbClr val="FF0000"/>
                </a:solidFill>
              </a:rPr>
              <a:t>Wiederholung der 8. Klasse</a:t>
            </a:r>
          </a:p>
          <a:p>
            <a:pPr marL="723900" lvl="1">
              <a:buFont typeface="Arial" pitchFamily="34" charset="0"/>
              <a:buChar char="•"/>
              <a:tabLst>
                <a:tab pos="381000" algn="l"/>
              </a:tabLst>
            </a:pPr>
            <a:endParaRPr lang="de-DE" sz="2600" b="1" dirty="0" smtClean="0">
              <a:solidFill>
                <a:srgbClr val="FF0000"/>
              </a:solidFill>
            </a:endParaRPr>
          </a:p>
          <a:p>
            <a:pPr marL="0" lvl="1" indent="0" algn="ctr">
              <a:buNone/>
              <a:tabLst>
                <a:tab pos="381000" algn="l"/>
              </a:tabLst>
            </a:pPr>
            <a:r>
              <a:rPr lang="de-DE" sz="2200" b="1" dirty="0" smtClean="0"/>
              <a:t>Ein Vorziehen einer der beiden Wiederholungsprüfungen ist </a:t>
            </a:r>
            <a:r>
              <a:rPr lang="de-DE" sz="2200" b="1" smtClean="0"/>
              <a:t>nicht möglich</a:t>
            </a:r>
            <a:r>
              <a:rPr lang="de-DE" sz="2200" b="1" dirty="0" smtClean="0"/>
              <a:t>!!!!</a:t>
            </a:r>
          </a:p>
          <a:p>
            <a:pPr marL="266700">
              <a:tabLst>
                <a:tab pos="381000" algn="l"/>
              </a:tabLst>
            </a:pPr>
            <a:endParaRPr lang="de-DE" sz="18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Klausurtermine</a:t>
            </a:r>
            <a:endParaRPr lang="de-AT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126086"/>
              </p:ext>
            </p:extLst>
          </p:nvPr>
        </p:nvGraphicFramePr>
        <p:xfrm>
          <a:off x="395536" y="1124744"/>
          <a:ext cx="8280920" cy="470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3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1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endParaRPr lang="de-AT" sz="100" dirty="0"/>
                    </a:p>
                  </a:txBody>
                  <a:tcPr>
                    <a:solidFill>
                      <a:srgbClr val="FFC0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00" dirty="0"/>
                    </a:p>
                  </a:txBody>
                  <a:tcPr>
                    <a:solidFill>
                      <a:srgbClr val="FFC0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00" dirty="0"/>
                    </a:p>
                  </a:txBody>
                  <a:tcPr>
                    <a:solidFill>
                      <a:srgbClr val="FFC000">
                        <a:alpha val="1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de-AT" sz="3600" dirty="0" smtClean="0"/>
                        <a:t>Mi.</a:t>
                      </a:r>
                      <a:endParaRPr lang="de-AT" sz="3600" dirty="0"/>
                    </a:p>
                  </a:txBody>
                  <a:tcPr>
                    <a:solidFill>
                      <a:srgbClr val="FFC0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600" dirty="0" smtClean="0"/>
                        <a:t>2. </a:t>
                      </a:r>
                      <a:r>
                        <a:rPr lang="de-AT" sz="3600" dirty="0" smtClean="0"/>
                        <a:t>Mai</a:t>
                      </a:r>
                      <a:endParaRPr lang="de-AT" sz="3600" dirty="0"/>
                    </a:p>
                  </a:txBody>
                  <a:tcPr>
                    <a:solidFill>
                      <a:srgbClr val="FFC0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600" dirty="0" err="1" smtClean="0"/>
                        <a:t>Bio</a:t>
                      </a:r>
                      <a:r>
                        <a:rPr lang="it-IT" sz="3600" dirty="0" smtClean="0"/>
                        <a:t>, DG, </a:t>
                      </a:r>
                      <a:r>
                        <a:rPr lang="it-IT" sz="3600" dirty="0" err="1" smtClean="0"/>
                        <a:t>Inf</a:t>
                      </a:r>
                      <a:r>
                        <a:rPr lang="it-IT" sz="3600" dirty="0" smtClean="0"/>
                        <a:t>, </a:t>
                      </a:r>
                      <a:r>
                        <a:rPr lang="it-IT" sz="3600" dirty="0" err="1" smtClean="0"/>
                        <a:t>Ph</a:t>
                      </a:r>
                      <a:r>
                        <a:rPr lang="it-IT" sz="3600" dirty="0" smtClean="0"/>
                        <a:t>, </a:t>
                      </a:r>
                      <a:r>
                        <a:rPr lang="it-IT" sz="3600" dirty="0" err="1" smtClean="0"/>
                        <a:t>Spk</a:t>
                      </a:r>
                      <a:endParaRPr lang="de-AT" sz="3600" dirty="0"/>
                    </a:p>
                  </a:txBody>
                  <a:tcPr>
                    <a:solidFill>
                      <a:srgbClr val="FFC000">
                        <a:alpha val="1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724">
                <a:tc>
                  <a:txBody>
                    <a:bodyPr/>
                    <a:lstStyle/>
                    <a:p>
                      <a:pPr algn="ctr"/>
                      <a:r>
                        <a:rPr lang="de-AT" sz="3600" dirty="0" smtClean="0"/>
                        <a:t>Do.</a:t>
                      </a:r>
                      <a:endParaRPr lang="de-AT" sz="3600" dirty="0"/>
                    </a:p>
                  </a:txBody>
                  <a:tcPr>
                    <a:solidFill>
                      <a:srgbClr val="FFC0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600" dirty="0" smtClean="0"/>
                        <a:t>3. </a:t>
                      </a:r>
                      <a:r>
                        <a:rPr lang="de-AT" sz="3600" dirty="0" smtClean="0"/>
                        <a:t>Mai</a:t>
                      </a:r>
                      <a:endParaRPr lang="de-AT" sz="3600" dirty="0"/>
                    </a:p>
                  </a:txBody>
                  <a:tcPr>
                    <a:solidFill>
                      <a:srgbClr val="FFC0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600" dirty="0" smtClean="0"/>
                        <a:t>D</a:t>
                      </a:r>
                      <a:endParaRPr lang="de-AT" sz="3600" dirty="0"/>
                    </a:p>
                  </a:txBody>
                  <a:tcPr>
                    <a:solidFill>
                      <a:srgbClr val="FFC000">
                        <a:alpha val="1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724">
                <a:tc>
                  <a:txBody>
                    <a:bodyPr/>
                    <a:lstStyle/>
                    <a:p>
                      <a:pPr algn="ctr"/>
                      <a:r>
                        <a:rPr lang="de-AT" sz="3600" dirty="0" smtClean="0"/>
                        <a:t>Mo.</a:t>
                      </a:r>
                      <a:endParaRPr lang="de-AT" sz="3600" dirty="0"/>
                    </a:p>
                  </a:txBody>
                  <a:tcPr>
                    <a:solidFill>
                      <a:srgbClr val="FFC0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600" dirty="0" smtClean="0"/>
                        <a:t>7.</a:t>
                      </a:r>
                      <a:r>
                        <a:rPr lang="de-AT" sz="3600" baseline="0" dirty="0" smtClean="0"/>
                        <a:t> </a:t>
                      </a:r>
                      <a:r>
                        <a:rPr lang="de-AT" sz="3600" dirty="0" smtClean="0"/>
                        <a:t>Mai</a:t>
                      </a:r>
                      <a:endParaRPr lang="de-AT" sz="3600" dirty="0"/>
                    </a:p>
                  </a:txBody>
                  <a:tcPr>
                    <a:solidFill>
                      <a:srgbClr val="FFC0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dirty="0" err="1" smtClean="0"/>
                        <a:t>Sp</a:t>
                      </a:r>
                      <a:endParaRPr lang="de-AT" sz="3600" dirty="0"/>
                    </a:p>
                  </a:txBody>
                  <a:tcPr>
                    <a:solidFill>
                      <a:srgbClr val="FFC000">
                        <a:alpha val="1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724">
                <a:tc>
                  <a:txBody>
                    <a:bodyPr/>
                    <a:lstStyle/>
                    <a:p>
                      <a:pPr algn="ctr"/>
                      <a:r>
                        <a:rPr lang="de-AT" sz="3600" dirty="0" smtClean="0"/>
                        <a:t>Di.</a:t>
                      </a:r>
                      <a:endParaRPr lang="de-AT" sz="3600" dirty="0"/>
                    </a:p>
                  </a:txBody>
                  <a:tcPr>
                    <a:solidFill>
                      <a:srgbClr val="FFC0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600" dirty="0" smtClean="0"/>
                        <a:t>8. </a:t>
                      </a:r>
                      <a:r>
                        <a:rPr lang="de-AT" sz="3600" dirty="0" smtClean="0"/>
                        <a:t>Mai</a:t>
                      </a:r>
                      <a:endParaRPr lang="de-AT" sz="3600" dirty="0"/>
                    </a:p>
                  </a:txBody>
                  <a:tcPr>
                    <a:solidFill>
                      <a:srgbClr val="FFC0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600" dirty="0" smtClean="0"/>
                        <a:t>E</a:t>
                      </a:r>
                      <a:endParaRPr lang="de-AT" sz="3600" dirty="0"/>
                    </a:p>
                  </a:txBody>
                  <a:tcPr>
                    <a:solidFill>
                      <a:srgbClr val="FFC000">
                        <a:alpha val="1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724">
                <a:tc>
                  <a:txBody>
                    <a:bodyPr/>
                    <a:lstStyle/>
                    <a:p>
                      <a:pPr algn="ctr"/>
                      <a:r>
                        <a:rPr lang="de-AT" sz="3600" dirty="0" smtClean="0"/>
                        <a:t>Mi.</a:t>
                      </a:r>
                      <a:endParaRPr lang="de-AT" sz="3600" dirty="0"/>
                    </a:p>
                  </a:txBody>
                  <a:tcPr>
                    <a:solidFill>
                      <a:srgbClr val="FFC0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600" dirty="0" smtClean="0"/>
                        <a:t>9. </a:t>
                      </a:r>
                      <a:r>
                        <a:rPr lang="de-AT" sz="3600" dirty="0" smtClean="0"/>
                        <a:t>Mai</a:t>
                      </a:r>
                      <a:endParaRPr lang="de-AT" sz="3600" dirty="0"/>
                    </a:p>
                  </a:txBody>
                  <a:tcPr>
                    <a:solidFill>
                      <a:srgbClr val="FFC0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3600" dirty="0" smtClean="0"/>
                        <a:t>M</a:t>
                      </a:r>
                      <a:endParaRPr lang="de-AT" sz="3600" dirty="0"/>
                    </a:p>
                  </a:txBody>
                  <a:tcPr>
                    <a:solidFill>
                      <a:srgbClr val="FFC000">
                        <a:alpha val="1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7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3600" dirty="0" smtClean="0"/>
                        <a:t>Di.</a:t>
                      </a:r>
                      <a:endParaRPr lang="de-AT" sz="3600" dirty="0"/>
                    </a:p>
                  </a:txBody>
                  <a:tcPr>
                    <a:solidFill>
                      <a:srgbClr val="FFC0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3600" dirty="0" smtClean="0"/>
                        <a:t>15. </a:t>
                      </a:r>
                      <a:r>
                        <a:rPr lang="de-AT" sz="3600" dirty="0" smtClean="0"/>
                        <a:t>Mai</a:t>
                      </a:r>
                      <a:endParaRPr lang="de-AT" sz="3600" dirty="0"/>
                    </a:p>
                  </a:txBody>
                  <a:tcPr>
                    <a:solidFill>
                      <a:srgbClr val="FFC0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600" dirty="0" smtClean="0"/>
                        <a:t>L</a:t>
                      </a:r>
                      <a:endParaRPr lang="de-AT" sz="3600" dirty="0"/>
                    </a:p>
                  </a:txBody>
                  <a:tcPr>
                    <a:solidFill>
                      <a:srgbClr val="FFC000">
                        <a:alpha val="1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67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3600" dirty="0" smtClean="0"/>
                        <a:t>Mi.</a:t>
                      </a:r>
                      <a:endParaRPr lang="de-AT" sz="3600" dirty="0"/>
                    </a:p>
                  </a:txBody>
                  <a:tcPr>
                    <a:solidFill>
                      <a:srgbClr val="FFC0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3600" dirty="0" smtClean="0"/>
                        <a:t>16. </a:t>
                      </a:r>
                      <a:r>
                        <a:rPr lang="de-AT" sz="3600" dirty="0" smtClean="0"/>
                        <a:t>Mai</a:t>
                      </a:r>
                      <a:endParaRPr lang="de-AT" sz="3600" dirty="0"/>
                    </a:p>
                  </a:txBody>
                  <a:tcPr>
                    <a:solidFill>
                      <a:srgbClr val="FFC000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600" dirty="0" smtClean="0"/>
                        <a:t>F</a:t>
                      </a:r>
                      <a:endParaRPr lang="de-AT" sz="3600" dirty="0"/>
                    </a:p>
                  </a:txBody>
                  <a:tcPr>
                    <a:solidFill>
                      <a:srgbClr val="FFC000">
                        <a:alpha val="1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Klausur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836712"/>
            <a:ext cx="8569325" cy="4895850"/>
          </a:xfrm>
        </p:spPr>
        <p:txBody>
          <a:bodyPr/>
          <a:lstStyle/>
          <a:p>
            <a:pPr marL="87313">
              <a:buFont typeface="Arial" pitchFamily="34" charset="0"/>
              <a:buChar char="•"/>
              <a:tabLst>
                <a:tab pos="711200" algn="l"/>
                <a:tab pos="812800" algn="l"/>
              </a:tabLst>
            </a:pPr>
            <a:r>
              <a:rPr lang="de-AT" dirty="0" smtClean="0"/>
              <a:t>1 Woche Korrektur -&gt; Vorsitzender</a:t>
            </a:r>
          </a:p>
          <a:p>
            <a:pPr marL="87313">
              <a:buFont typeface="Arial" pitchFamily="34" charset="0"/>
              <a:buChar char="•"/>
              <a:tabLst>
                <a:tab pos="711200" algn="l"/>
                <a:tab pos="812800" algn="l"/>
              </a:tabLst>
            </a:pPr>
            <a:r>
              <a:rPr lang="de-AT" dirty="0" smtClean="0"/>
              <a:t>Mo 28.5.2018 </a:t>
            </a:r>
            <a:endParaRPr lang="de-AT" dirty="0" smtClean="0"/>
          </a:p>
          <a:p>
            <a:pPr marL="622300" lvl="1" indent="-171450" defTabSz="688975">
              <a:buFont typeface="Arial" pitchFamily="34" charset="0"/>
              <a:buChar char="•"/>
              <a:tabLst>
                <a:tab pos="622300" algn="l"/>
                <a:tab pos="711200" algn="l"/>
              </a:tabLst>
            </a:pPr>
            <a:r>
              <a:rPr lang="de-AT" dirty="0" smtClean="0"/>
              <a:t>13:15</a:t>
            </a:r>
            <a:r>
              <a:rPr lang="de-AT" dirty="0" smtClean="0"/>
              <a:t>	Konferenz (Anwesenheitspflicht für alle </a:t>
            </a:r>
            <a:r>
              <a:rPr lang="de-AT" dirty="0" err="1" smtClean="0"/>
              <a:t>KlausurlehrerInnen</a:t>
            </a:r>
            <a:r>
              <a:rPr lang="de-AT" dirty="0" smtClean="0"/>
              <a:t>!)</a:t>
            </a:r>
          </a:p>
          <a:p>
            <a:pPr marL="622300" lvl="1" indent="-171450" defTabSz="317500">
              <a:buFont typeface="Arial" pitchFamily="34" charset="0"/>
              <a:buChar char="•"/>
              <a:tabLst>
                <a:tab pos="622300" algn="l"/>
                <a:tab pos="711200" algn="l"/>
                <a:tab pos="2066925" algn="l"/>
              </a:tabLst>
            </a:pPr>
            <a:r>
              <a:rPr lang="de-AT" dirty="0" smtClean="0"/>
              <a:t>Im Anschluss (~</a:t>
            </a:r>
            <a:r>
              <a:rPr lang="de-AT" dirty="0" smtClean="0"/>
              <a:t>13:30) </a:t>
            </a:r>
            <a:r>
              <a:rPr lang="de-AT" dirty="0" smtClean="0"/>
              <a:t>	Bekanntgabe der Klausurergebnisse durch </a:t>
            </a:r>
            <a:r>
              <a:rPr lang="de-AT" dirty="0" err="1" smtClean="0"/>
              <a:t>Kv</a:t>
            </a:r>
            <a:r>
              <a:rPr lang="de-AT" dirty="0" smtClean="0"/>
              <a:t> im Klassenraum</a:t>
            </a:r>
          </a:p>
          <a:p>
            <a:pPr marL="87313">
              <a:buFont typeface="Arial" pitchFamily="34" charset="0"/>
              <a:buChar char="•"/>
              <a:tabLst>
                <a:tab pos="711200" algn="l"/>
                <a:tab pos="812800" algn="l"/>
              </a:tabLst>
            </a:pPr>
            <a:r>
              <a:rPr lang="de-AT" dirty="0" smtClean="0"/>
              <a:t>Bei </a:t>
            </a:r>
            <a:r>
              <a:rPr lang="de-AT" b="1" dirty="0" smtClean="0"/>
              <a:t>jedem</a:t>
            </a:r>
            <a:r>
              <a:rPr lang="de-AT" dirty="0" smtClean="0"/>
              <a:t> negativen Klausurergebnis:</a:t>
            </a:r>
          </a:p>
          <a:p>
            <a:pPr marL="544513" lvl="1">
              <a:tabLst>
                <a:tab pos="711200" algn="l"/>
                <a:tab pos="812800" algn="l"/>
              </a:tabLst>
            </a:pPr>
            <a:r>
              <a:rPr lang="de-AT" sz="3200" dirty="0" smtClean="0"/>
              <a:t>Mündliche Kompensationsprüfung möglich </a:t>
            </a:r>
          </a:p>
          <a:p>
            <a:pPr marL="544513" lvl="1">
              <a:tabLst>
                <a:tab pos="711200" algn="l"/>
                <a:tab pos="812800" algn="l"/>
              </a:tabLst>
            </a:pPr>
            <a:r>
              <a:rPr lang="de-AT" sz="3200" dirty="0" smtClean="0"/>
              <a:t>oder 1. Nebentermin (schriftlich)</a:t>
            </a:r>
          </a:p>
          <a:p>
            <a:pPr marL="87313">
              <a:tabLst>
                <a:tab pos="711200" algn="l"/>
                <a:tab pos="812800" algn="l"/>
              </a:tabLst>
            </a:pPr>
            <a:endParaRPr lang="de-AT" sz="2000" dirty="0" smtClean="0"/>
          </a:p>
          <a:p>
            <a:endParaRPr lang="de-AT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706438"/>
          </a:xfrm>
        </p:spPr>
        <p:txBody>
          <a:bodyPr/>
          <a:lstStyle/>
          <a:p>
            <a:r>
              <a:rPr lang="de-AT" sz="2800" dirty="0" smtClean="0"/>
              <a:t>Mündliche Kompensationsprüfung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4104456"/>
          </a:xfrm>
        </p:spPr>
        <p:txBody>
          <a:bodyPr/>
          <a:lstStyle/>
          <a:p>
            <a:pPr marL="363538">
              <a:tabLst>
                <a:tab pos="711200" algn="l"/>
                <a:tab pos="812800" algn="l"/>
              </a:tabLst>
            </a:pPr>
            <a:r>
              <a:rPr lang="de-AT" sz="2800" b="1" dirty="0" smtClean="0">
                <a:solidFill>
                  <a:srgbClr val="FF0000"/>
                </a:solidFill>
              </a:rPr>
              <a:t>Einziger </a:t>
            </a:r>
            <a:r>
              <a:rPr lang="de-AT" sz="2800" b="1" dirty="0" smtClean="0">
                <a:solidFill>
                  <a:srgbClr val="FF0000"/>
                </a:solidFill>
              </a:rPr>
              <a:t>Termin für Anmeldung </a:t>
            </a:r>
            <a:br>
              <a:rPr lang="de-AT" sz="2800" b="1" dirty="0" smtClean="0">
                <a:solidFill>
                  <a:srgbClr val="FF0000"/>
                </a:solidFill>
              </a:rPr>
            </a:br>
            <a:r>
              <a:rPr lang="de-AT" sz="2800" b="1" dirty="0" smtClean="0">
                <a:solidFill>
                  <a:srgbClr val="FF0000"/>
                </a:solidFill>
              </a:rPr>
              <a:t>Fr. 1.6.2018 </a:t>
            </a:r>
            <a:r>
              <a:rPr lang="de-AT" sz="2800" b="1" dirty="0" smtClean="0">
                <a:solidFill>
                  <a:srgbClr val="FF0000"/>
                </a:solidFill>
              </a:rPr>
              <a:t>(</a:t>
            </a:r>
            <a:r>
              <a:rPr lang="de-AT" sz="2800" b="1" dirty="0">
                <a:solidFill>
                  <a:srgbClr val="FF0000"/>
                </a:solidFill>
              </a:rPr>
              <a:t>Achtung12:00 </a:t>
            </a:r>
            <a:r>
              <a:rPr lang="de-AT" sz="2800" b="1" dirty="0" smtClean="0">
                <a:solidFill>
                  <a:srgbClr val="FF0000"/>
                </a:solidFill>
              </a:rPr>
              <a:t>Feueralarm!)</a:t>
            </a:r>
            <a:r>
              <a:rPr lang="de-AT" sz="2800" b="1" dirty="0" smtClean="0"/>
              <a:t>: </a:t>
            </a:r>
            <a:endParaRPr lang="de-AT" sz="2800" b="1" dirty="0" smtClean="0"/>
          </a:p>
          <a:p>
            <a:pPr marL="363538">
              <a:tabLst>
                <a:tab pos="711200" algn="l"/>
                <a:tab pos="812800" algn="l"/>
              </a:tabLst>
            </a:pPr>
            <a:r>
              <a:rPr lang="de-AT" sz="2800" dirty="0" smtClean="0"/>
              <a:t>Anmeldungen in der Administration </a:t>
            </a:r>
            <a:br>
              <a:rPr lang="de-AT" sz="2800" dirty="0" smtClean="0"/>
            </a:br>
            <a:r>
              <a:rPr lang="de-AT" sz="2800" dirty="0" smtClean="0"/>
              <a:t>(Unterschrift Erziehungsberechtigter</a:t>
            </a:r>
            <a:r>
              <a:rPr lang="de-AT" sz="2800" dirty="0"/>
              <a:t>)</a:t>
            </a:r>
          </a:p>
          <a:p>
            <a:pPr marL="363538">
              <a:tabLst>
                <a:tab pos="711200" algn="l"/>
                <a:tab pos="812800" algn="l"/>
              </a:tabLst>
            </a:pPr>
            <a:endParaRPr lang="de-AT" sz="800" dirty="0" smtClean="0"/>
          </a:p>
          <a:p>
            <a:pPr marL="363538">
              <a:tabLst>
                <a:tab pos="711200" algn="l"/>
                <a:tab pos="812800" algn="l"/>
              </a:tabLst>
            </a:pPr>
            <a:r>
              <a:rPr lang="de-AT" sz="2800" b="1" dirty="0" smtClean="0"/>
              <a:t>Di. 5.6.2018: </a:t>
            </a:r>
            <a:endParaRPr lang="de-AT" sz="2800" b="1" dirty="0" smtClean="0"/>
          </a:p>
          <a:p>
            <a:pPr marL="363538">
              <a:tabLst>
                <a:tab pos="711200" algn="l"/>
                <a:tab pos="812800" algn="l"/>
              </a:tabLst>
            </a:pPr>
            <a:r>
              <a:rPr lang="de-AT" sz="2800" dirty="0" smtClean="0"/>
              <a:t>Ablegen der mündlichen Kompensationsprüfungen (Vors., Dir., </a:t>
            </a:r>
            <a:r>
              <a:rPr lang="de-AT" sz="2800" dirty="0" err="1" smtClean="0"/>
              <a:t>Kv.,Prf</a:t>
            </a:r>
            <a:r>
              <a:rPr lang="de-AT" sz="2800" dirty="0" smtClean="0"/>
              <a:t>.)</a:t>
            </a:r>
          </a:p>
          <a:p>
            <a:pPr marL="1430338" indent="-258763">
              <a:buFont typeface="Arial" pitchFamily="34" charset="0"/>
              <a:buChar char="•"/>
              <a:tabLst>
                <a:tab pos="711200" algn="l"/>
                <a:tab pos="812800" algn="l"/>
              </a:tabLst>
            </a:pPr>
            <a:r>
              <a:rPr lang="de-AT" sz="2400" dirty="0" smtClean="0"/>
              <a:t>30 min Vorbereitung</a:t>
            </a:r>
          </a:p>
          <a:p>
            <a:pPr marL="1430338" indent="-258763">
              <a:buFont typeface="Arial" pitchFamily="34" charset="0"/>
              <a:buChar char="•"/>
              <a:tabLst>
                <a:tab pos="711200" algn="l"/>
                <a:tab pos="812800" algn="l"/>
              </a:tabLst>
            </a:pPr>
            <a:r>
              <a:rPr lang="de-AT" sz="2400" dirty="0" smtClean="0"/>
              <a:t>25 min Prüfung</a:t>
            </a:r>
          </a:p>
          <a:p>
            <a:pPr marL="1430338" indent="-258763">
              <a:buFont typeface="Arial" pitchFamily="34" charset="0"/>
              <a:buChar char="•"/>
              <a:tabLst>
                <a:tab pos="711200" algn="l"/>
                <a:tab pos="812800" algn="l"/>
              </a:tabLst>
            </a:pPr>
            <a:r>
              <a:rPr lang="de-AT" sz="2400" dirty="0" smtClean="0"/>
              <a:t>Nicht öffentlich</a:t>
            </a:r>
          </a:p>
          <a:p>
            <a:pPr marL="1430338" indent="-258763">
              <a:buFont typeface="Arial" pitchFamily="34" charset="0"/>
              <a:buChar char="•"/>
              <a:tabLst>
                <a:tab pos="711200" algn="l"/>
                <a:tab pos="812800" algn="l"/>
              </a:tabLst>
            </a:pPr>
            <a:r>
              <a:rPr lang="de-AT" sz="2400" dirty="0" smtClean="0"/>
              <a:t>Bestmögliche Note: </a:t>
            </a:r>
            <a:r>
              <a:rPr lang="de-AT" sz="2400" b="1" dirty="0" smtClean="0"/>
              <a:t>Befriedigend</a:t>
            </a:r>
            <a:r>
              <a:rPr lang="de-AT" sz="2400" dirty="0" smtClean="0"/>
              <a:t>!</a:t>
            </a:r>
          </a:p>
          <a:p>
            <a:endParaRPr lang="de-AT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oethe-Gymnasium allgemein">
  <a:themeElements>
    <a:clrScheme name="Goethe-Gymnasium allgeme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ethe-Gymnasium allgeme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oethe-Gymnasium allgeme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ethe-Gymnasium allgeme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ethe-Gymnasium allgeme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ethe-Gymnasium allgeme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ethe-Gymnasium allgeme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ethe-Gymnasium allgeme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ethe-Gymnasium allgeme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ethe-Gymnasium allgeme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ethe-Gymnasium allgeme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ethe-Gymnasium allgeme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ethe-Gymnasium allgeme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ethe-Gymnasium allgeme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Bildschirmpräsentation (4:3)</PresentationFormat>
  <Paragraphs>127</Paragraphs>
  <Slides>16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Goethe-Gymnasium allgemein</vt:lpstr>
      <vt:lpstr>SRP mündlich Detailinformationen Version 17.18.0</vt:lpstr>
      <vt:lpstr>Übersicht</vt:lpstr>
      <vt:lpstr>Beurteilungskonferenz</vt:lpstr>
      <vt:lpstr>Wiederholungsprüfung</vt:lpstr>
      <vt:lpstr>Wiederholungsprüfung</vt:lpstr>
      <vt:lpstr>Wiederholungsprüfung</vt:lpstr>
      <vt:lpstr>Klausurtermine</vt:lpstr>
      <vt:lpstr>Klausur</vt:lpstr>
      <vt:lpstr>Mündliche Kompensationsprüfung</vt:lpstr>
      <vt:lpstr>ARGE</vt:lpstr>
      <vt:lpstr>SRPm Setting</vt:lpstr>
      <vt:lpstr>SRPm Ablauf</vt:lpstr>
      <vt:lpstr>SRPm Ablauf</vt:lpstr>
      <vt:lpstr>SRPm Uhren</vt:lpstr>
      <vt:lpstr>Praktische Durchführung</vt:lpstr>
      <vt:lpstr>Sie haben ihr Ziel erreicht</vt:lpstr>
    </vt:vector>
  </TitlesOfParts>
  <Company>XIV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GRG</dc:creator>
  <cp:lastModifiedBy>WE</cp:lastModifiedBy>
  <cp:revision>273</cp:revision>
  <cp:lastPrinted>2015-02-26T08:43:10Z</cp:lastPrinted>
  <dcterms:created xsi:type="dcterms:W3CDTF">2009-10-17T13:39:10Z</dcterms:created>
  <dcterms:modified xsi:type="dcterms:W3CDTF">2018-04-13T08:30:26Z</dcterms:modified>
</cp:coreProperties>
</file>