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372" r:id="rId3"/>
    <p:sldId id="420" r:id="rId4"/>
    <p:sldId id="406" r:id="rId5"/>
    <p:sldId id="374" r:id="rId6"/>
    <p:sldId id="377" r:id="rId7"/>
    <p:sldId id="378" r:id="rId8"/>
    <p:sldId id="375" r:id="rId9"/>
    <p:sldId id="396" r:id="rId10"/>
    <p:sldId id="373" r:id="rId11"/>
    <p:sldId id="379" r:id="rId12"/>
    <p:sldId id="376" r:id="rId13"/>
    <p:sldId id="419" r:id="rId14"/>
    <p:sldId id="418" r:id="rId15"/>
    <p:sldId id="407" r:id="rId16"/>
    <p:sldId id="409" r:id="rId17"/>
    <p:sldId id="410" r:id="rId18"/>
    <p:sldId id="380" r:id="rId19"/>
    <p:sldId id="381" r:id="rId20"/>
    <p:sldId id="278" r:id="rId21"/>
  </p:sldIdLst>
  <p:sldSz cx="9144000" cy="6858000" type="screen4x3"/>
  <p:notesSz cx="6858000" cy="99456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55" autoAdjust="0"/>
    <p:restoredTop sz="94610" autoAdjust="0"/>
  </p:normalViewPr>
  <p:slideViewPr>
    <p:cSldViewPr>
      <p:cViewPr varScale="1">
        <p:scale>
          <a:sx n="105" d="100"/>
          <a:sy n="105" d="100"/>
        </p:scale>
        <p:origin x="6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1146"/>
    </p:cViewPr>
  </p:sorterViewPr>
  <p:notesViewPr>
    <p:cSldViewPr>
      <p:cViewPr varScale="1">
        <p:scale>
          <a:sx n="83" d="100"/>
          <a:sy n="83" d="100"/>
        </p:scale>
        <p:origin x="-1026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9915EE2-1AA1-4CF4-804A-96A988C65A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022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006DC19-D4BC-42FD-9FF0-BD1AB8F2F45B}" type="datetimeFigureOut">
              <a:rPr lang="de-AT"/>
              <a:pPr>
                <a:defRPr/>
              </a:pPr>
              <a:t>31.01.2023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C1E0A0-0977-4369-BBCF-8E39CE8786E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54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BAD69C-3024-4B78-8F79-49CAA591A95C}" type="slidenum">
              <a:rPr lang="de-AT" smtClean="0"/>
              <a:pPr/>
              <a:t>1</a:t>
            </a:fld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192233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fassade + logo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4005263"/>
            <a:ext cx="7724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2565400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3850" y="44450"/>
            <a:ext cx="2146300" cy="59769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0188" y="44450"/>
            <a:ext cx="6291262" cy="59769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084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2084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Leiste oben Reiter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7"/>
          <p:cNvSpPr txBox="1">
            <a:spLocks noChangeArrowheads="1"/>
          </p:cNvSpPr>
          <p:nvPr userDrawn="1"/>
        </p:nvSpPr>
        <p:spPr bwMode="auto">
          <a:xfrm>
            <a:off x="6845300" y="-33338"/>
            <a:ext cx="2124075" cy="2905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300" u="sng" smtClean="0">
                <a:solidFill>
                  <a:schemeClr val="bg1"/>
                </a:solidFill>
              </a:rPr>
              <a:t>www.goethegymnasium.at</a:t>
            </a:r>
          </a:p>
        </p:txBody>
      </p:sp>
      <p:pic>
        <p:nvPicPr>
          <p:cNvPr id="1028" name="Picture 28" descr="Leiste unten grau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60785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31"/>
          <p:cNvSpPr txBox="1">
            <a:spLocks noChangeArrowheads="1"/>
          </p:cNvSpPr>
          <p:nvPr userDrawn="1"/>
        </p:nvSpPr>
        <p:spPr bwMode="auto">
          <a:xfrm>
            <a:off x="1817909" y="6372036"/>
            <a:ext cx="3826753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de-DE" sz="1800" dirty="0" smtClean="0"/>
              <a:t>Handreichung </a:t>
            </a:r>
            <a:r>
              <a:rPr lang="de-DE" sz="1800" dirty="0" err="1" smtClean="0"/>
              <a:t>VwA</a:t>
            </a:r>
            <a:r>
              <a:rPr lang="de-DE" sz="1800" dirty="0" smtClean="0"/>
              <a:t> </a:t>
            </a:r>
            <a:r>
              <a:rPr lang="de-DE" sz="1800" dirty="0" err="1" smtClean="0"/>
              <a:t>Präs</a:t>
            </a:r>
            <a:r>
              <a:rPr lang="de-DE" sz="1800" dirty="0" smtClean="0"/>
              <a:t>/Dis - </a:t>
            </a:r>
            <a:r>
              <a:rPr lang="de-DE" sz="1800" dirty="0" err="1" smtClean="0"/>
              <a:t>Göss</a:t>
            </a:r>
            <a:endParaRPr lang="de-DE" sz="1800" dirty="0" smtClean="0"/>
          </a:p>
        </p:txBody>
      </p:sp>
      <p:sp>
        <p:nvSpPr>
          <p:cNvPr id="103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444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141663"/>
            <a:ext cx="7772400" cy="649287"/>
          </a:xfrm>
        </p:spPr>
        <p:txBody>
          <a:bodyPr/>
          <a:lstStyle/>
          <a:p>
            <a:pPr eaLnBrk="1" hangingPunct="1"/>
            <a:r>
              <a:rPr lang="de-DE" dirty="0" smtClean="0"/>
              <a:t>Vorwissenschaftliche Arbeit </a:t>
            </a:r>
            <a:r>
              <a:rPr lang="de-DE" dirty="0" err="1" smtClean="0"/>
              <a:t>VwA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Präsentation &amp; Diskussion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Diskursfähigkeit</a:t>
            </a:r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1" cy="309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0" y="2132856"/>
            <a:ext cx="8892480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Fragen zur Themenfindung</a:t>
            </a:r>
          </a:p>
          <a:p>
            <a:pPr algn="ctr"/>
            <a:endParaRPr lang="de-AT" sz="18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Fragen zum Arbeitsprozess</a:t>
            </a:r>
          </a:p>
          <a:p>
            <a:pPr algn="ctr"/>
            <a:endParaRPr lang="de-AT" sz="9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Inhaltsfragen</a:t>
            </a:r>
          </a:p>
          <a:p>
            <a:pPr algn="ctr"/>
            <a:endParaRPr lang="de-AT" sz="8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Eigene Meinung vertreten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4675" y="836712"/>
            <a:ext cx="7741741" cy="4895850"/>
          </a:xfrm>
        </p:spPr>
        <p:txBody>
          <a:bodyPr/>
          <a:lstStyle/>
          <a:p>
            <a:r>
              <a:rPr lang="de-AT" dirty="0" smtClean="0"/>
              <a:t>Beispielfragen:</a:t>
            </a:r>
          </a:p>
          <a:p>
            <a:r>
              <a:rPr lang="de-AT" dirty="0" smtClean="0"/>
              <a:t>Beispiele auch im </a:t>
            </a:r>
            <a:r>
              <a:rPr lang="de-AT" dirty="0" err="1" smtClean="0"/>
              <a:t>MoK</a:t>
            </a:r>
            <a:r>
              <a:rPr lang="de-AT" dirty="0" smtClean="0"/>
              <a:t>/VwA</a:t>
            </a:r>
          </a:p>
          <a:p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539552" y="1916832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buFont typeface="Arial" pitchFamily="34" charset="0"/>
              <a:buChar char="•"/>
            </a:pPr>
            <a:r>
              <a:rPr lang="de-AT" dirty="0" smtClean="0"/>
              <a:t>Verständnis-/Inhaltsfragen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de-AT" dirty="0" smtClean="0"/>
              <a:t>Pro- und Contra Argumente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de-AT" dirty="0" smtClean="0"/>
              <a:t>Persönlicher Zugang zum Thema und Fragestellung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de-AT" dirty="0" smtClean="0"/>
              <a:t>Methodisches Vorgehen und Arbeitsprozess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de-AT" dirty="0" smtClean="0"/>
              <a:t>Positionen sachlogisch und schlüssig erörtern</a:t>
            </a:r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Präsentation/Diskussion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19" y="836712"/>
            <a:ext cx="8892481" cy="4895850"/>
          </a:xfrm>
        </p:spPr>
        <p:txBody>
          <a:bodyPr/>
          <a:lstStyle/>
          <a:p>
            <a:r>
              <a:rPr lang="de-AT" dirty="0" smtClean="0"/>
              <a:t>Ablauf: Gesamtzeit </a:t>
            </a:r>
            <a:r>
              <a:rPr lang="de-AT" u="sng" dirty="0" smtClean="0"/>
              <a:t>insgesamt</a:t>
            </a:r>
            <a:r>
              <a:rPr lang="de-AT" dirty="0" smtClean="0"/>
              <a:t> bis zu 15 Minuten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Stick zu den vorgegebenen Terminen zur Virenprüfung (</a:t>
            </a:r>
            <a:r>
              <a:rPr lang="de-AT" dirty="0" err="1" smtClean="0"/>
              <a:t>Guggenberg</a:t>
            </a:r>
            <a:r>
              <a:rPr lang="de-AT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~ 5 - 7 Minuten Präsentation</a:t>
            </a:r>
          </a:p>
          <a:p>
            <a:pPr lvl="1">
              <a:buNone/>
            </a:pPr>
            <a:r>
              <a:rPr lang="de-AT" dirty="0" smtClean="0"/>
              <a:t>Stehpult mit Laptop (</a:t>
            </a:r>
            <a:r>
              <a:rPr lang="de-AT" smtClean="0"/>
              <a:t>Office </a:t>
            </a:r>
            <a:r>
              <a:rPr lang="de-AT" smtClean="0"/>
              <a:t>365)</a:t>
            </a:r>
            <a:endParaRPr lang="de-AT" dirty="0" smtClean="0"/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~ 8 - 10 Minuten Diskussion</a:t>
            </a:r>
          </a:p>
          <a:p>
            <a:pPr lvl="1">
              <a:buNone/>
            </a:pPr>
            <a:r>
              <a:rPr lang="de-AT" dirty="0" smtClean="0"/>
              <a:t>Fragen kommen hauptsächlich von den </a:t>
            </a:r>
            <a:r>
              <a:rPr lang="de-AT" dirty="0" err="1" smtClean="0"/>
              <a:t>BetreuerInnen</a:t>
            </a:r>
            <a:endParaRPr lang="de-AT" dirty="0" smtClean="0"/>
          </a:p>
          <a:p>
            <a:r>
              <a:rPr lang="de-AT" dirty="0" smtClean="0"/>
              <a:t>SchülerInnen ist das Zuhören in ihrer unterrichtsfreien Zeit gestattet!</a:t>
            </a:r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Präsentation/Diskussion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1960" y="1041932"/>
            <a:ext cx="5002040" cy="4895850"/>
          </a:xfrm>
        </p:spPr>
        <p:txBody>
          <a:bodyPr/>
          <a:lstStyle/>
          <a:p>
            <a:r>
              <a:rPr lang="de-AT" b="1" dirty="0" err="1" smtClean="0"/>
              <a:t>VwA</a:t>
            </a:r>
            <a:r>
              <a:rPr lang="de-AT" b="1" dirty="0" smtClean="0"/>
              <a:t>-Uhr</a:t>
            </a:r>
          </a:p>
          <a:p>
            <a:endParaRPr lang="de-AT" b="1" dirty="0" smtClean="0"/>
          </a:p>
          <a:p>
            <a:r>
              <a:rPr lang="de-AT" dirty="0" smtClean="0"/>
              <a:t>Grün: 5 Min. Vortrag</a:t>
            </a:r>
          </a:p>
          <a:p>
            <a:r>
              <a:rPr lang="de-AT" dirty="0" smtClean="0"/>
              <a:t>Gelb: 7 Min. Vortrag</a:t>
            </a:r>
          </a:p>
          <a:p>
            <a:r>
              <a:rPr lang="de-AT" dirty="0" smtClean="0"/>
              <a:t>Rot: Abbruch des Vortrags</a:t>
            </a:r>
          </a:p>
          <a:p>
            <a:endParaRPr lang="de-AT" dirty="0"/>
          </a:p>
          <a:p>
            <a:r>
              <a:rPr lang="de-AT" dirty="0" smtClean="0"/>
              <a:t>Grün: 8 Min. Gespräch</a:t>
            </a:r>
          </a:p>
          <a:p>
            <a:r>
              <a:rPr lang="de-AT" dirty="0" smtClean="0"/>
              <a:t>Rot: abschließende Frage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4" y="1038559"/>
            <a:ext cx="3674417" cy="48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55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Termine zur Überprüfung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4391694"/>
          </a:xfrm>
        </p:spPr>
        <p:txBody>
          <a:bodyPr/>
          <a:lstStyle/>
          <a:p>
            <a:pPr algn="ctr"/>
            <a:r>
              <a:rPr lang="de-AT" dirty="0" smtClean="0"/>
              <a:t>Die Termine zur </a:t>
            </a:r>
          </a:p>
          <a:p>
            <a:pPr algn="ctr"/>
            <a:r>
              <a:rPr lang="de-AT" dirty="0" smtClean="0"/>
              <a:t>verpflichtenden </a:t>
            </a:r>
            <a:r>
              <a:rPr lang="de-AT" b="1" dirty="0" smtClean="0"/>
              <a:t>Virenüberprüfung</a:t>
            </a:r>
            <a:r>
              <a:rPr lang="de-AT" dirty="0" smtClean="0"/>
              <a:t> </a:t>
            </a:r>
          </a:p>
          <a:p>
            <a:pPr algn="ctr"/>
            <a:r>
              <a:rPr lang="de-AT" dirty="0" smtClean="0"/>
              <a:t>des Präsentationssticks </a:t>
            </a:r>
          </a:p>
          <a:p>
            <a:pPr algn="ctr"/>
            <a:r>
              <a:rPr lang="de-AT" dirty="0" smtClean="0"/>
              <a:t>werden auf der HP &gt; Ankündigungen &amp;Termine &gt;  </a:t>
            </a:r>
            <a:r>
              <a:rPr lang="de-AT" i="1" dirty="0" smtClean="0"/>
              <a:t>SRP und VwA-Zeitleiste </a:t>
            </a:r>
          </a:p>
          <a:p>
            <a:pPr algn="ctr"/>
            <a:r>
              <a:rPr lang="de-AT" dirty="0" smtClean="0"/>
              <a:t>bekanntgegeben!</a:t>
            </a:r>
          </a:p>
          <a:p>
            <a:pPr algn="ctr"/>
            <a:endParaRPr lang="de-AT" sz="800" dirty="0" smtClean="0"/>
          </a:p>
          <a:p>
            <a:pPr algn="ctr"/>
            <a:r>
              <a:rPr lang="de-AT" dirty="0" smtClean="0"/>
              <a:t>Der Stick wird danach beschriftet abgegeben und verbleibt bis zur Präsentation in der Schule!</a:t>
            </a:r>
            <a:endParaRPr lang="de-AT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569025" cy="41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Ansicht Office 2013</a:t>
            </a:r>
            <a:endParaRPr lang="de-AT" dirty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6516216" y="692696"/>
            <a:ext cx="1584176" cy="64807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rechts 4"/>
          <p:cNvSpPr/>
          <p:nvPr/>
        </p:nvSpPr>
        <p:spPr bwMode="auto">
          <a:xfrm>
            <a:off x="6300192" y="404664"/>
            <a:ext cx="1296144" cy="720080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 rot="11460209">
            <a:off x="1799839" y="1670696"/>
            <a:ext cx="1691680" cy="5040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dist="152400" dir="7800000" algn="ctr" rotWithShape="0">
              <a:schemeClr val="accent2">
                <a:lumMod val="75000"/>
                <a:alpha val="54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35896" y="1844824"/>
            <a:ext cx="4330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Bildschirmpräsentation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2385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6" y="1314037"/>
            <a:ext cx="59055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Ansicht Office 2013</a:t>
            </a:r>
            <a:endParaRPr lang="de-AT" dirty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6516216" y="692696"/>
            <a:ext cx="1584176" cy="64807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rechts 4"/>
          <p:cNvSpPr/>
          <p:nvPr/>
        </p:nvSpPr>
        <p:spPr bwMode="auto">
          <a:xfrm>
            <a:off x="6300192" y="404664"/>
            <a:ext cx="1296144" cy="720080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305703" y="742408"/>
            <a:ext cx="3509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Referentenansicht</a:t>
            </a:r>
            <a:endParaRPr lang="de-AT" dirty="0"/>
          </a:p>
        </p:txBody>
      </p:sp>
      <p:sp>
        <p:nvSpPr>
          <p:cNvPr id="7" name="Pfeil nach rechts 6"/>
          <p:cNvSpPr/>
          <p:nvPr/>
        </p:nvSpPr>
        <p:spPr bwMode="auto">
          <a:xfrm rot="20103504">
            <a:off x="1424855" y="4596211"/>
            <a:ext cx="743340" cy="5040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dist="152400" dir="7800000" algn="ctr" rotWithShape="0">
              <a:schemeClr val="accent2">
                <a:lumMod val="75000"/>
                <a:alpha val="54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 rot="12897904">
            <a:off x="3170188" y="4617774"/>
            <a:ext cx="612112" cy="5040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dist="152400" dir="7800000" algn="ctr" rotWithShape="0">
              <a:schemeClr val="accent2">
                <a:lumMod val="75000"/>
                <a:alpha val="54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feil nach rechts 9"/>
          <p:cNvSpPr/>
          <p:nvPr/>
        </p:nvSpPr>
        <p:spPr bwMode="auto">
          <a:xfrm rot="12188941">
            <a:off x="5314245" y="4119097"/>
            <a:ext cx="1691680" cy="5040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dist="152400" dir="7800000" algn="ctr" rotWithShape="0">
              <a:schemeClr val="accent2">
                <a:lumMod val="75000"/>
                <a:alpha val="54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8308" y="5063671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zurück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3087357" y="5063671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vor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6605797" y="4771284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Notizen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2963" y="5639966"/>
            <a:ext cx="6197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oder mit </a:t>
            </a:r>
            <a:r>
              <a:rPr lang="de-AT" dirty="0" err="1" smtClean="0"/>
              <a:t>Mausrad</a:t>
            </a:r>
            <a:r>
              <a:rPr lang="de-AT" dirty="0" smtClean="0"/>
              <a:t> bzw. </a:t>
            </a:r>
            <a:r>
              <a:rPr lang="de-AT" dirty="0"/>
              <a:t>Pfeiltaste</a:t>
            </a:r>
          </a:p>
        </p:txBody>
      </p:sp>
    </p:spTree>
    <p:extLst>
      <p:ext uri="{BB962C8B-B14F-4D97-AF65-F5344CB8AC3E}">
        <p14:creationId xmlns:p14="http://schemas.microsoft.com/office/powerpoint/2010/main" val="3133753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3" grpId="0"/>
      <p:bldP spid="6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58578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Ansicht Office 2013</a:t>
            </a:r>
            <a:endParaRPr lang="de-AT" dirty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6516216" y="692696"/>
            <a:ext cx="1584176" cy="64807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rechts 4"/>
          <p:cNvSpPr/>
          <p:nvPr/>
        </p:nvSpPr>
        <p:spPr bwMode="auto">
          <a:xfrm>
            <a:off x="6300192" y="404664"/>
            <a:ext cx="1296144" cy="720080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27784" y="4869160"/>
            <a:ext cx="3509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Referentenansicht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5373216"/>
            <a:ext cx="8547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 smtClean="0"/>
              <a:t>Wird der Mauszeiger über den rechten Bildschirmrand hinausgeschoben, </a:t>
            </a:r>
          </a:p>
          <a:p>
            <a:r>
              <a:rPr lang="de-AT" sz="2000" dirty="0" smtClean="0"/>
              <a:t>erscheint er auf der gebeamten Folie an der Leinwand!</a:t>
            </a:r>
            <a:endParaRPr lang="de-AT" sz="2000" dirty="0"/>
          </a:p>
        </p:txBody>
      </p:sp>
      <p:sp>
        <p:nvSpPr>
          <p:cNvPr id="8" name="Pfeil nach rechts 7"/>
          <p:cNvSpPr/>
          <p:nvPr/>
        </p:nvSpPr>
        <p:spPr bwMode="auto">
          <a:xfrm>
            <a:off x="6527484" y="3109848"/>
            <a:ext cx="1691680" cy="5040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dist="152400" dir="7800000" algn="ctr" rotWithShape="0">
              <a:schemeClr val="accent2">
                <a:lumMod val="75000"/>
                <a:alpha val="54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2401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Präsentation/Diskussion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836712"/>
            <a:ext cx="8893175" cy="4895850"/>
          </a:xfrm>
        </p:spPr>
        <p:txBody>
          <a:bodyPr/>
          <a:lstStyle/>
          <a:p>
            <a:r>
              <a:rPr lang="de-AT" dirty="0" smtClean="0"/>
              <a:t>Nach der Präsentation/Diskussion: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Korrigierte VwA liegt auf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Beigelegter Kompetenzraster ist vorhanden</a:t>
            </a:r>
          </a:p>
          <a:p>
            <a:pPr>
              <a:buFont typeface="Arial" pitchFamily="34" charset="0"/>
              <a:buChar char="•"/>
            </a:pPr>
            <a:r>
              <a:rPr lang="de-AT" dirty="0" err="1" smtClean="0"/>
              <a:t>Händisches</a:t>
            </a:r>
            <a:r>
              <a:rPr lang="de-AT" dirty="0" smtClean="0"/>
              <a:t> Ausfüllen des Rasters und Notenvorschlags im Anschluss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Beurteilungskonferenz (</a:t>
            </a:r>
            <a:r>
              <a:rPr lang="de-AT" dirty="0" err="1" smtClean="0"/>
              <a:t>BetreuerIn</a:t>
            </a:r>
            <a:r>
              <a:rPr lang="de-AT" dirty="0" smtClean="0"/>
              <a:t>, </a:t>
            </a:r>
            <a:r>
              <a:rPr lang="de-AT" dirty="0" err="1" smtClean="0"/>
              <a:t>Kv</a:t>
            </a:r>
            <a:r>
              <a:rPr lang="de-AT" dirty="0" smtClean="0"/>
              <a:t>, Dir) beschließt  Note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Noten werden nach jeder Konferenz den </a:t>
            </a:r>
            <a:r>
              <a:rPr lang="de-AT" dirty="0" err="1" smtClean="0"/>
              <a:t>KandidatInnen</a:t>
            </a:r>
            <a:r>
              <a:rPr lang="de-AT" dirty="0" smtClean="0"/>
              <a:t> verkündet (Möglichkeit zur Einsicht)</a:t>
            </a:r>
          </a:p>
          <a:p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Präsentation/Diskussion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980728"/>
            <a:ext cx="8893175" cy="4895850"/>
          </a:xfrm>
        </p:spPr>
        <p:txBody>
          <a:bodyPr/>
          <a:lstStyle/>
          <a:p>
            <a:r>
              <a:rPr lang="de-AT" dirty="0" smtClean="0"/>
              <a:t>Bei Beurteilung NICHT GENÜGEND: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Administrator schaltet </a:t>
            </a:r>
            <a:r>
              <a:rPr lang="de-AT" dirty="0" err="1" smtClean="0"/>
              <a:t>KandidatIn</a:t>
            </a:r>
            <a:r>
              <a:rPr lang="de-AT" dirty="0" smtClean="0"/>
              <a:t> im Portal sofort auf Neuanfang</a:t>
            </a:r>
          </a:p>
          <a:p>
            <a:pPr>
              <a:buFont typeface="Arial" pitchFamily="34" charset="0"/>
              <a:buChar char="•"/>
            </a:pPr>
            <a:r>
              <a:rPr lang="de-AT" dirty="0" err="1" smtClean="0"/>
              <a:t>KandidatIn</a:t>
            </a:r>
            <a:r>
              <a:rPr lang="de-AT" dirty="0" smtClean="0"/>
              <a:t> sucht rasch neues Thema und </a:t>
            </a:r>
            <a:r>
              <a:rPr lang="de-AT" dirty="0" err="1" smtClean="0"/>
              <a:t>BetreuerIn</a:t>
            </a:r>
            <a:r>
              <a:rPr lang="de-AT" dirty="0" smtClean="0"/>
              <a:t> (unbezahlt)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Themengenehmigungsprozess am Portal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Bei Hochladen der neuen VwA bis Freitag der ersten Schulwoche ist die Präsentation zum 1.Nebentermin möglich!</a:t>
            </a:r>
          </a:p>
          <a:p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043608" y="2852936"/>
            <a:ext cx="6840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Vorschlag für mögliche erste Folie: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Sie haben ihr Ziel erreicht</a:t>
            </a:r>
          </a:p>
        </p:txBody>
      </p:sp>
      <p:sp>
        <p:nvSpPr>
          <p:cNvPr id="71683" name="Inhaltsplatzhalter 2"/>
          <p:cNvSpPr>
            <a:spLocks noGrp="1"/>
          </p:cNvSpPr>
          <p:nvPr>
            <p:ph idx="1"/>
          </p:nvPr>
        </p:nvSpPr>
        <p:spPr>
          <a:xfrm>
            <a:off x="1692275" y="2997200"/>
            <a:ext cx="5761038" cy="719138"/>
          </a:xfrm>
        </p:spPr>
        <p:txBody>
          <a:bodyPr/>
          <a:lstStyle/>
          <a:p>
            <a:r>
              <a:rPr lang="de-AT" dirty="0" smtClean="0"/>
              <a:t>Danke für die Aufmerksamkeit!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</a:t>
            </a:r>
            <a:endParaRPr lang="de-AT" dirty="0"/>
          </a:p>
        </p:txBody>
      </p:sp>
      <p:pic>
        <p:nvPicPr>
          <p:cNvPr id="11" name="Grafik 10" descr="VwA PPP erste Fo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7873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 bwMode="auto">
          <a:xfrm>
            <a:off x="-180528" y="0"/>
            <a:ext cx="9324528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35696" y="764704"/>
            <a:ext cx="68407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e-AT" b="1" dirty="0" smtClean="0"/>
          </a:p>
          <a:p>
            <a:pPr algn="r"/>
            <a:r>
              <a:rPr lang="de-AT" sz="4000" b="1" dirty="0" smtClean="0"/>
              <a:t>VwA-Testarbeit</a:t>
            </a:r>
          </a:p>
          <a:p>
            <a:pPr algn="r"/>
            <a:r>
              <a:rPr lang="de-AT" dirty="0" smtClean="0"/>
              <a:t>Wie man Word verwenden kann</a:t>
            </a:r>
          </a:p>
          <a:p>
            <a:pPr algn="r"/>
            <a:endParaRPr lang="de-AT" dirty="0" smtClean="0"/>
          </a:p>
          <a:p>
            <a:pPr algn="r"/>
            <a:r>
              <a:rPr lang="de-AT" sz="4000" b="1" dirty="0" smtClean="0"/>
              <a:t>Maria Musterfrau</a:t>
            </a:r>
          </a:p>
          <a:p>
            <a:pPr algn="r"/>
            <a:r>
              <a:rPr lang="de-AT" sz="2000" dirty="0" smtClean="0"/>
              <a:t>8E – 2022/23</a:t>
            </a:r>
          </a:p>
          <a:p>
            <a:pPr algn="r"/>
            <a:endParaRPr lang="de-AT" dirty="0" smtClean="0"/>
          </a:p>
          <a:p>
            <a:pPr algn="r"/>
            <a:endParaRPr lang="de-AT" dirty="0" smtClean="0"/>
          </a:p>
          <a:p>
            <a:pPr algn="r"/>
            <a:r>
              <a:rPr lang="de-AT" sz="2400" dirty="0" smtClean="0"/>
              <a:t>Mag. Max Mustermann</a:t>
            </a:r>
          </a:p>
          <a:p>
            <a:pPr algn="r"/>
            <a:r>
              <a:rPr lang="de-AT" sz="2000" dirty="0" smtClean="0"/>
              <a:t>Betreuungsperson</a:t>
            </a:r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4675" y="908720"/>
            <a:ext cx="8569325" cy="4895850"/>
          </a:xfrm>
        </p:spPr>
        <p:txBody>
          <a:bodyPr/>
          <a:lstStyle/>
          <a:p>
            <a:r>
              <a:rPr lang="de-AT" dirty="0" smtClean="0"/>
              <a:t>Strukturelle und inhaltliche Kompetenz:</a:t>
            </a:r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056028" cy="412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44016" y="1484784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Gliederung</a:t>
            </a:r>
          </a:p>
          <a:p>
            <a:pPr algn="ctr"/>
            <a:endParaRPr lang="de-AT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Kernaussage, Fachvokabular, Fazit</a:t>
            </a:r>
          </a:p>
          <a:p>
            <a:pPr algn="ctr"/>
            <a:endParaRPr lang="de-AT" sz="36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Gewichtung</a:t>
            </a:r>
          </a:p>
          <a:p>
            <a:pPr algn="ctr"/>
            <a:endParaRPr lang="de-AT" sz="20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Quellenverwendung</a:t>
            </a:r>
            <a:endParaRPr lang="de-AT" sz="4000" b="1" dirty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782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4675" y="908720"/>
            <a:ext cx="8569325" cy="4895850"/>
          </a:xfrm>
        </p:spPr>
        <p:txBody>
          <a:bodyPr/>
          <a:lstStyle/>
          <a:p>
            <a:r>
              <a:rPr lang="de-AT" dirty="0" smtClean="0"/>
              <a:t>Ausdrucks- und Medienkompetenz:</a:t>
            </a:r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708553" cy="419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251520" y="1601356"/>
            <a:ext cx="8892480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PPP ergänzt den Vortrag</a:t>
            </a:r>
          </a:p>
          <a:p>
            <a:pPr algn="ctr"/>
            <a:endParaRPr lang="de-AT" sz="24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PPP ist schön und richtig</a:t>
            </a: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Medienbeherrschung</a:t>
            </a:r>
          </a:p>
          <a:p>
            <a:pPr algn="ctr"/>
            <a:endParaRPr lang="de-AT" sz="105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Wortwahl, Ausdruck</a:t>
            </a:r>
          </a:p>
          <a:p>
            <a:pPr algn="ctr"/>
            <a:endParaRPr lang="de-AT" sz="28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  <a:p>
            <a:pPr algn="ctr"/>
            <a:r>
              <a:rPr lang="de-AT" sz="4000" b="1" dirty="0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Freie Rede, </a:t>
            </a:r>
            <a:r>
              <a:rPr lang="de-AT" sz="4000" b="1" dirty="0" err="1" smtClean="0">
                <a:ln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0" dist="114300" dir="5400000" algn="t" rotWithShape="0">
                    <a:prstClr val="black"/>
                  </a:outerShdw>
                </a:effectLst>
              </a:rPr>
              <a:t>Redestil</a:t>
            </a:r>
            <a:endParaRPr lang="de-AT" sz="4000" b="1" dirty="0" smtClean="0">
              <a:ln>
                <a:solidFill>
                  <a:schemeClr val="accent4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outerShdw blurRad="381000" dist="114300" dir="5400000" algn="t" rotWithShape="0">
                  <a:prstClr val="black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Erstellungshinweise:</a:t>
            </a:r>
          </a:p>
          <a:p>
            <a:endParaRPr lang="de-AT" dirty="0" smtClean="0"/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Erkennbare Gliederung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Fachvokabular, zusammenfassendes Fazit 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Fokus auf zentrale Ergebnisse und Erkenntnisse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Logisch kritische Auseinandersetzung mit den Quellen</a:t>
            </a:r>
          </a:p>
          <a:p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VwA Präsentation/Struktur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8569325" cy="4895850"/>
          </a:xfrm>
        </p:spPr>
        <p:txBody>
          <a:bodyPr/>
          <a:lstStyle/>
          <a:p>
            <a:pPr lvl="0"/>
            <a:r>
              <a:rPr lang="de-AT" dirty="0" smtClean="0"/>
              <a:t>Einstiegsphase: </a:t>
            </a:r>
          </a:p>
          <a:p>
            <a:pPr lvl="1">
              <a:buNone/>
            </a:pPr>
            <a:r>
              <a:rPr lang="de-AT" dirty="0" smtClean="0"/>
              <a:t>Begrüßung, Selbstvorstellung, </a:t>
            </a:r>
            <a:r>
              <a:rPr lang="de-AT" dirty="0" err="1" smtClean="0"/>
              <a:t>persönl</a:t>
            </a:r>
            <a:r>
              <a:rPr lang="de-AT" dirty="0" smtClean="0"/>
              <a:t>. Zugang, Fragestellung und Ziel, Vorschau über Präsentationsverlauf</a:t>
            </a:r>
          </a:p>
          <a:p>
            <a:pPr lvl="0"/>
            <a:r>
              <a:rPr lang="de-AT" dirty="0" smtClean="0"/>
              <a:t>Hauptteil: </a:t>
            </a:r>
          </a:p>
          <a:p>
            <a:pPr lvl="1">
              <a:buNone/>
            </a:pPr>
            <a:r>
              <a:rPr lang="de-AT" dirty="0" smtClean="0"/>
              <a:t>Ausgangslage, Ergebnis der Literaturrecherche, Vorgangsweise/Methodik, Kernbotschaft</a:t>
            </a:r>
          </a:p>
          <a:p>
            <a:r>
              <a:rPr lang="de-AT" dirty="0" smtClean="0"/>
              <a:t>Ausstiegsphase: </a:t>
            </a:r>
          </a:p>
          <a:p>
            <a:pPr lvl="1">
              <a:buNone/>
            </a:pPr>
            <a:r>
              <a:rPr lang="de-AT" dirty="0" smtClean="0"/>
              <a:t>Ergebnisse, Zusammenfassung, Ausblick, Bogen zum Anfang, Dank</a:t>
            </a:r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VwA</a:t>
            </a:r>
            <a:r>
              <a:rPr lang="de-AT" dirty="0" smtClean="0"/>
              <a:t> Präsentation Vorgaben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9325" cy="4895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AT" sz="2800" dirty="0" smtClean="0"/>
              <a:t>Folienanzahl und Layout nicht vorgegeben</a:t>
            </a:r>
          </a:p>
          <a:p>
            <a:pPr>
              <a:buFont typeface="Arial" pitchFamily="34" charset="0"/>
              <a:buChar char="•"/>
            </a:pPr>
            <a:r>
              <a:rPr lang="de-AT" sz="2800" dirty="0" smtClean="0"/>
              <a:t>KEIN Handout!</a:t>
            </a:r>
          </a:p>
          <a:p>
            <a:pPr>
              <a:buFont typeface="Arial" pitchFamily="34" charset="0"/>
              <a:buChar char="•"/>
            </a:pPr>
            <a:r>
              <a:rPr lang="de-AT" sz="2800" dirty="0" smtClean="0"/>
              <a:t>Spickzettel nach Bedarf</a:t>
            </a:r>
          </a:p>
          <a:p>
            <a:pPr>
              <a:buFont typeface="Arial" pitchFamily="34" charset="0"/>
              <a:buChar char="•"/>
            </a:pPr>
            <a:r>
              <a:rPr lang="de-AT" sz="2800" dirty="0" smtClean="0"/>
              <a:t>In der PPP keine Quellen, vorletzte Folie mit allen langen Quellenangaben</a:t>
            </a:r>
          </a:p>
          <a:p>
            <a:pPr>
              <a:buFont typeface="Arial" pitchFamily="34" charset="0"/>
              <a:buChar char="•"/>
            </a:pPr>
            <a:r>
              <a:rPr lang="de-AT" sz="2800" dirty="0" smtClean="0"/>
              <a:t>Letzte Folie Titelblatt der </a:t>
            </a:r>
            <a:r>
              <a:rPr lang="de-AT" sz="2800" dirty="0" err="1" smtClean="0"/>
              <a:t>VwA</a:t>
            </a:r>
            <a:r>
              <a:rPr lang="de-AT" sz="2800" dirty="0" smtClean="0"/>
              <a:t> (bleibt während der Diskussion stehen)</a:t>
            </a:r>
          </a:p>
          <a:p>
            <a:pPr>
              <a:buFont typeface="Arial" pitchFamily="34" charset="0"/>
              <a:buChar char="•"/>
            </a:pPr>
            <a:r>
              <a:rPr lang="de-AT" sz="2800" dirty="0" smtClean="0"/>
              <a:t>Powerpoint Präsentation auf USB Stick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 smtClean="0"/>
              <a:t>Quelldateien nicht vergessen!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 smtClean="0"/>
              <a:t>Dateiformate Audio: MP3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 smtClean="0"/>
              <a:t>Video: MP4</a:t>
            </a:r>
          </a:p>
          <a:p>
            <a:pPr>
              <a:buFont typeface="Arial" pitchFamily="34" charset="0"/>
              <a:buChar char="•"/>
            </a:pPr>
            <a:endParaRPr lang="de-AT" dirty="0" smtClean="0"/>
          </a:p>
          <a:p>
            <a:pPr>
              <a:buFont typeface="Arial" pitchFamily="34" charset="0"/>
              <a:buChar char="•"/>
            </a:pP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VwA</a:t>
            </a:r>
            <a:r>
              <a:rPr lang="de-AT" dirty="0" smtClean="0"/>
              <a:t> Powerpoint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9325" cy="4895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AT" dirty="0"/>
              <a:t>Materialien/Objekte nach Absprache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Wasser steht bereit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Glocke wird NICHT abgeschaltet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während </a:t>
            </a:r>
            <a:r>
              <a:rPr lang="de-AT" dirty="0"/>
              <a:t>PPP keine Zwischenfragen</a:t>
            </a:r>
          </a:p>
          <a:p>
            <a:pPr>
              <a:buFont typeface="Arial" pitchFamily="34" charset="0"/>
              <a:buChar char="•"/>
            </a:pPr>
            <a:r>
              <a:rPr lang="de-AT" dirty="0"/>
              <a:t>Angemessene Bekleidung</a:t>
            </a:r>
          </a:p>
          <a:p>
            <a:pPr>
              <a:buFont typeface="Arial" pitchFamily="34" charset="0"/>
              <a:buChar char="•"/>
            </a:pPr>
            <a:r>
              <a:rPr lang="de-AT" dirty="0" smtClean="0"/>
              <a:t>Publikum ist gestattet, Betreten und Verlassen des Saals nur während des </a:t>
            </a:r>
            <a:r>
              <a:rPr lang="de-AT" dirty="0" err="1" smtClean="0"/>
              <a:t>KandidatInnenwechsel</a:t>
            </a:r>
            <a:r>
              <a:rPr lang="de-AT" dirty="0" smtClean="0"/>
              <a:t>, bei Störungen sofortiger Saalverweis!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oethe-Gymnasium allgemein">
  <a:themeElements>
    <a:clrScheme name="Goethe-Gymnasium allgeme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ethe-Gymnasium allgeme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oethe-Gymnasium allgeme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ethe-Gymnasium allgeme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ethe-Gymnasium allgeme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ethe-Gymnasium allgeme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ethe-Gymnasium allgeme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ethe-Gymnasium allgeme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ethe-Gymnasium allgeme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Office PowerPoint</Application>
  <PresentationFormat>Bildschirmpräsentation (4:3)</PresentationFormat>
  <Paragraphs>135</Paragraphs>
  <Slides>20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Arial</vt:lpstr>
      <vt:lpstr>Calibri</vt:lpstr>
      <vt:lpstr>Goethe-Gymnasium allgemein</vt:lpstr>
      <vt:lpstr>Vorwissenschaftliche Arbeit VwA Präsentation &amp; Diskussion</vt:lpstr>
      <vt:lpstr>VwA Präsentation</vt:lpstr>
      <vt:lpstr>VwA Präsentation</vt:lpstr>
      <vt:lpstr>VwA Präsentation</vt:lpstr>
      <vt:lpstr>VwA Präsentation</vt:lpstr>
      <vt:lpstr>VwA Präsentation</vt:lpstr>
      <vt:lpstr>VwA Präsentation/Struktur</vt:lpstr>
      <vt:lpstr>VwA Präsentation Vorgaben</vt:lpstr>
      <vt:lpstr>VwA Powerpoint</vt:lpstr>
      <vt:lpstr>VwA Diskussion</vt:lpstr>
      <vt:lpstr>VwA Diskussion</vt:lpstr>
      <vt:lpstr>VwA Präsentation/Diskussion</vt:lpstr>
      <vt:lpstr>VwA Präsentation/Diskussion</vt:lpstr>
      <vt:lpstr>Termine zur Überprüfung</vt:lpstr>
      <vt:lpstr>Ansicht Office 2013</vt:lpstr>
      <vt:lpstr>Ansicht Office 2013</vt:lpstr>
      <vt:lpstr>Ansicht Office 2013</vt:lpstr>
      <vt:lpstr>VwA Präsentation/Diskussion</vt:lpstr>
      <vt:lpstr>VwA Präsentation/Diskussion</vt:lpstr>
      <vt:lpstr>Sie haben ihr Ziel erreicht</vt:lpstr>
    </vt:vector>
  </TitlesOfParts>
  <Company>XIV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GRG</dc:creator>
  <cp:lastModifiedBy>Martin Gössinger</cp:lastModifiedBy>
  <cp:revision>284</cp:revision>
  <cp:lastPrinted>2015-02-26T08:43:10Z</cp:lastPrinted>
  <dcterms:created xsi:type="dcterms:W3CDTF">2009-10-17T13:39:10Z</dcterms:created>
  <dcterms:modified xsi:type="dcterms:W3CDTF">2023-01-31T10:11:54Z</dcterms:modified>
</cp:coreProperties>
</file>