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9" r:id="rId2"/>
    <p:sldId id="394" r:id="rId3"/>
    <p:sldId id="405" r:id="rId4"/>
    <p:sldId id="395" r:id="rId5"/>
    <p:sldId id="417" r:id="rId6"/>
    <p:sldId id="398" r:id="rId7"/>
    <p:sldId id="419" r:id="rId8"/>
    <p:sldId id="278" r:id="rId9"/>
  </p:sldIdLst>
  <p:sldSz cx="9144000" cy="6858000" type="screen4x3"/>
  <p:notesSz cx="6858000" cy="994568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55" autoAdjust="0"/>
    <p:restoredTop sz="94610" autoAdjust="0"/>
  </p:normalViewPr>
  <p:slideViewPr>
    <p:cSldViewPr>
      <p:cViewPr varScale="1">
        <p:scale>
          <a:sx n="44" d="100"/>
          <a:sy n="44" d="100"/>
        </p:scale>
        <p:origin x="60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1146"/>
    </p:cViewPr>
  </p:sorterViewPr>
  <p:notesViewPr>
    <p:cSldViewPr>
      <p:cViewPr varScale="1">
        <p:scale>
          <a:sx n="83" d="100"/>
          <a:sy n="83" d="100"/>
        </p:scale>
        <p:origin x="-1026" y="-7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9915EE2-1AA1-4CF4-804A-96A988C65A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022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006DC19-D4BC-42FD-9FF0-BD1AB8F2F45B}" type="datetimeFigureOut">
              <a:rPr lang="de-AT"/>
              <a:pPr>
                <a:defRPr/>
              </a:pPr>
              <a:t>02.05.2022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7C1E0A0-0977-4369-BBCF-8E39CE8786E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549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smtClean="0"/>
          </a:p>
        </p:txBody>
      </p:sp>
      <p:sp>
        <p:nvSpPr>
          <p:cNvPr id="737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BAD69C-3024-4B78-8F79-49CAA591A95C}" type="slidenum">
              <a:rPr lang="de-AT" smtClean="0"/>
              <a:pPr/>
              <a:t>1</a:t>
            </a:fld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922334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assade + logo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4005263"/>
            <a:ext cx="77247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11188" y="2565400"/>
            <a:ext cx="7772400" cy="1470025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73850" y="44450"/>
            <a:ext cx="2146300" cy="59769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30188" y="44450"/>
            <a:ext cx="6291262" cy="597693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125538"/>
            <a:ext cx="420846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20846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6" descr="Leiste oben Reiter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27"/>
          <p:cNvSpPr txBox="1">
            <a:spLocks noChangeArrowheads="1"/>
          </p:cNvSpPr>
          <p:nvPr userDrawn="1"/>
        </p:nvSpPr>
        <p:spPr bwMode="auto">
          <a:xfrm>
            <a:off x="6845300" y="-33338"/>
            <a:ext cx="2124075" cy="2905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300" u="sng" smtClean="0">
                <a:solidFill>
                  <a:schemeClr val="bg1"/>
                </a:solidFill>
              </a:rPr>
              <a:t>www.goethegymnasium.at</a:t>
            </a:r>
          </a:p>
        </p:txBody>
      </p:sp>
      <p:pic>
        <p:nvPicPr>
          <p:cNvPr id="1028" name="Picture 28" descr="Leiste unten grau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6078538"/>
            <a:ext cx="91440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31"/>
          <p:cNvSpPr txBox="1">
            <a:spLocks noChangeArrowheads="1"/>
          </p:cNvSpPr>
          <p:nvPr userDrawn="1"/>
        </p:nvSpPr>
        <p:spPr bwMode="auto">
          <a:xfrm>
            <a:off x="1736639" y="6372036"/>
            <a:ext cx="3989298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de-DE" sz="1800" dirty="0" err="1" smtClean="0"/>
              <a:t>VwA</a:t>
            </a:r>
            <a:r>
              <a:rPr lang="de-DE" sz="1800" dirty="0" smtClean="0"/>
              <a:t> &amp; SRP Info                         Göss</a:t>
            </a:r>
          </a:p>
        </p:txBody>
      </p:sp>
      <p:sp>
        <p:nvSpPr>
          <p:cNvPr id="1030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230188" y="44450"/>
            <a:ext cx="82296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31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25538"/>
            <a:ext cx="85693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996952"/>
            <a:ext cx="7772400" cy="649287"/>
          </a:xfrm>
        </p:spPr>
        <p:txBody>
          <a:bodyPr/>
          <a:lstStyle/>
          <a:p>
            <a:pPr eaLnBrk="1" hangingPunct="1"/>
            <a:r>
              <a:rPr lang="de-DE" dirty="0" smtClean="0"/>
              <a:t>SRP mündlich</a:t>
            </a:r>
            <a:br>
              <a:rPr lang="de-DE" dirty="0" smtClean="0"/>
            </a:br>
            <a:r>
              <a:rPr lang="de-DE" dirty="0" smtClean="0"/>
              <a:t>Detailinformationen</a:t>
            </a:r>
            <a:br>
              <a:rPr lang="de-DE" dirty="0" smtClean="0"/>
            </a:br>
            <a:r>
              <a:rPr lang="de-DE" sz="1200" dirty="0" smtClean="0"/>
              <a:t>Version 21.22.0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Vorbereitung auf die </a:t>
            </a:r>
            <a:r>
              <a:rPr lang="de-AT" dirty="0" err="1" smtClean="0"/>
              <a:t>SRPm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75656" y="1268760"/>
            <a:ext cx="6769447" cy="2807518"/>
          </a:xfrm>
        </p:spPr>
        <p:txBody>
          <a:bodyPr/>
          <a:lstStyle/>
          <a:p>
            <a:r>
              <a:rPr lang="de-AT" dirty="0" smtClean="0"/>
              <a:t>4 ARGE-Stunden </a:t>
            </a:r>
            <a:br>
              <a:rPr lang="de-AT" dirty="0" smtClean="0"/>
            </a:br>
            <a:r>
              <a:rPr lang="de-AT" dirty="0" smtClean="0"/>
              <a:t>(außerhalb der Unterrichtszeit, ARGE-</a:t>
            </a:r>
            <a:r>
              <a:rPr lang="de-AT" dirty="0" err="1" smtClean="0"/>
              <a:t>LeiterIn</a:t>
            </a:r>
            <a:r>
              <a:rPr lang="de-AT" dirty="0" smtClean="0"/>
              <a:t> vereinbart die Termine mit den KandidatInnen)</a:t>
            </a:r>
          </a:p>
          <a:p>
            <a:endParaRPr lang="de-AT" dirty="0" smtClean="0"/>
          </a:p>
          <a:p>
            <a:r>
              <a:rPr lang="de-AT" dirty="0" smtClean="0"/>
              <a:t>Inhalt: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 smtClean="0"/>
              <a:t>Ablauf der Matura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 smtClean="0"/>
              <a:t>Exemplarische Übungsbeispiele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21475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SRPm</a:t>
            </a:r>
            <a:r>
              <a:rPr lang="de-AT" dirty="0" smtClean="0"/>
              <a:t> Setting</a:t>
            </a:r>
            <a:endParaRPr lang="de-AT" dirty="0"/>
          </a:p>
        </p:txBody>
      </p:sp>
      <p:pic>
        <p:nvPicPr>
          <p:cNvPr id="4" name="Inhaltsplatzhalter 3" descr="P10407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76056" y="1052736"/>
            <a:ext cx="3804469" cy="2853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 descr="P10407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2060848"/>
            <a:ext cx="4283968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SRPm</a:t>
            </a:r>
            <a:r>
              <a:rPr lang="de-AT" dirty="0" smtClean="0"/>
              <a:t> Ablauf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752"/>
            <a:ext cx="8569325" cy="2088232"/>
          </a:xfrm>
        </p:spPr>
        <p:txBody>
          <a:bodyPr/>
          <a:lstStyle/>
          <a:p>
            <a:r>
              <a:rPr lang="de-AT" sz="2900" dirty="0" smtClean="0"/>
              <a:t>KandidatInnen warten im Gang zum Festsaal und werden aufgerufen</a:t>
            </a:r>
          </a:p>
          <a:p>
            <a:endParaRPr lang="de-AT" sz="2900" dirty="0" smtClean="0"/>
          </a:p>
          <a:p>
            <a:endParaRPr lang="de-AT" sz="2900" dirty="0" smtClean="0"/>
          </a:p>
          <a:p>
            <a:endParaRPr lang="de-AT" sz="2900" dirty="0" smtClean="0"/>
          </a:p>
          <a:p>
            <a:endParaRPr lang="de-AT" sz="2900" dirty="0" smtClean="0"/>
          </a:p>
          <a:p>
            <a:endParaRPr lang="de-AT" sz="2900" dirty="0" smtClean="0">
              <a:solidFill>
                <a:srgbClr val="FF0000"/>
              </a:solidFill>
            </a:endParaRPr>
          </a:p>
          <a:p>
            <a:r>
              <a:rPr lang="de-AT" sz="2900" dirty="0" smtClean="0"/>
              <a:t>2 Themenkugeln aus dem richtigen </a:t>
            </a:r>
            <a:r>
              <a:rPr lang="de-AT" sz="2900" dirty="0" err="1" smtClean="0"/>
              <a:t>Poolsack</a:t>
            </a:r>
            <a:r>
              <a:rPr lang="de-AT" sz="2900" dirty="0" smtClean="0"/>
              <a:t> ziehen, eine wählen (Poolthemenliste liegt auf!)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0708" y="2276872"/>
            <a:ext cx="2710089" cy="237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lum bright="30000" contrast="20000"/>
          </a:blip>
          <a:srcRect/>
          <a:stretch>
            <a:fillRect/>
          </a:stretch>
        </p:blipFill>
        <p:spPr bwMode="auto">
          <a:xfrm>
            <a:off x="3419872" y="2276872"/>
            <a:ext cx="2093404" cy="232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29300" y="2276872"/>
            <a:ext cx="311921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36846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SRPm</a:t>
            </a:r>
            <a:r>
              <a:rPr lang="de-AT" dirty="0" smtClean="0"/>
              <a:t> Ablauf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0188" y="908720"/>
            <a:ext cx="8569325" cy="4895850"/>
          </a:xfrm>
        </p:spPr>
        <p:txBody>
          <a:bodyPr/>
          <a:lstStyle/>
          <a:p>
            <a:r>
              <a:rPr lang="de-AT" sz="2900" dirty="0" err="1" smtClean="0"/>
              <a:t>PrüferIn</a:t>
            </a:r>
            <a:r>
              <a:rPr lang="de-AT" sz="2900" dirty="0" smtClean="0"/>
              <a:t> wählt Aufgabenstellung.</a:t>
            </a:r>
          </a:p>
          <a:p>
            <a:endParaRPr lang="de-AT" sz="800" dirty="0" smtClean="0"/>
          </a:p>
          <a:p>
            <a:r>
              <a:rPr lang="de-AT" sz="2900" dirty="0" smtClean="0"/>
              <a:t>Koll. Guggenberg druckt sie aus und gibt sie </a:t>
            </a:r>
            <a:r>
              <a:rPr lang="de-AT" sz="2900" dirty="0" err="1" smtClean="0"/>
              <a:t>KandidatIn</a:t>
            </a:r>
            <a:r>
              <a:rPr lang="de-AT" sz="2900" dirty="0" smtClean="0"/>
              <a:t>.</a:t>
            </a:r>
          </a:p>
          <a:p>
            <a:endParaRPr lang="de-AT" sz="800" dirty="0" smtClean="0"/>
          </a:p>
          <a:p>
            <a:r>
              <a:rPr lang="de-AT" sz="2900" dirty="0" smtClean="0"/>
              <a:t>Vorbereitung im Festsaalvorraum  dauert mindestens 20 Minuten. </a:t>
            </a:r>
            <a:r>
              <a:rPr lang="de-AT" sz="2400" dirty="0" smtClean="0"/>
              <a:t>(Keine Notizen auf </a:t>
            </a:r>
            <a:r>
              <a:rPr lang="de-AT" sz="2400" dirty="0" err="1" smtClean="0"/>
              <a:t>Angabezettel</a:t>
            </a:r>
            <a:r>
              <a:rPr lang="de-AT" sz="2400" dirty="0" smtClean="0"/>
              <a:t>, weil dieser wieder abgegeben wird!)</a:t>
            </a:r>
          </a:p>
          <a:p>
            <a:endParaRPr lang="de-AT" sz="800" dirty="0" smtClean="0"/>
          </a:p>
          <a:p>
            <a:r>
              <a:rPr lang="de-AT" sz="2900" dirty="0" smtClean="0"/>
              <a:t>Bei Prüfung wird Aufgabenstellung gebeamt.</a:t>
            </a:r>
          </a:p>
          <a:p>
            <a:endParaRPr lang="de-AT" sz="800" dirty="0" smtClean="0"/>
          </a:p>
          <a:p>
            <a:r>
              <a:rPr lang="de-AT" sz="2900" dirty="0" err="1" smtClean="0"/>
              <a:t>PrüferIn</a:t>
            </a:r>
            <a:r>
              <a:rPr lang="de-AT" sz="2900" dirty="0" smtClean="0"/>
              <a:t> nimmt </a:t>
            </a:r>
            <a:r>
              <a:rPr lang="de-AT" sz="2900" dirty="0" err="1" smtClean="0"/>
              <a:t>KandidatInnen</a:t>
            </a:r>
            <a:r>
              <a:rPr lang="de-AT" sz="2900" dirty="0" smtClean="0"/>
              <a:t>-Aufgabenstellung entgegen und gibt sie zum Prüfungsprotokoll.</a:t>
            </a:r>
            <a:endParaRPr lang="de-AT" sz="2900" dirty="0"/>
          </a:p>
        </p:txBody>
      </p:sp>
    </p:spTree>
    <p:extLst>
      <p:ext uri="{BB962C8B-B14F-4D97-AF65-F5344CB8AC3E}">
        <p14:creationId xmlns:p14="http://schemas.microsoft.com/office/powerpoint/2010/main" val="28936846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SRPm</a:t>
            </a:r>
            <a:r>
              <a:rPr lang="de-AT" dirty="0" smtClean="0"/>
              <a:t> Uhren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980728"/>
            <a:ext cx="5148064" cy="3167558"/>
          </a:xfrm>
        </p:spPr>
        <p:txBody>
          <a:bodyPr/>
          <a:lstStyle/>
          <a:p>
            <a:r>
              <a:rPr lang="de-AT" sz="2800" dirty="0" smtClean="0"/>
              <a:t>Beantwortungszeit</a:t>
            </a:r>
          </a:p>
          <a:p>
            <a:endParaRPr lang="de-AT" sz="2800" dirty="0" smtClean="0"/>
          </a:p>
          <a:p>
            <a:r>
              <a:rPr lang="de-AT" sz="2800" dirty="0" smtClean="0"/>
              <a:t>„normale“ Aufgabenstellungen </a:t>
            </a:r>
          </a:p>
          <a:p>
            <a:pPr>
              <a:buFont typeface="Arial" pitchFamily="34" charset="0"/>
              <a:buChar char="•"/>
            </a:pPr>
            <a:r>
              <a:rPr lang="de-AT" sz="2800" dirty="0" smtClean="0"/>
              <a:t>10 - 20 Minuten</a:t>
            </a:r>
          </a:p>
          <a:p>
            <a:endParaRPr lang="de-AT" sz="2800" dirty="0" smtClean="0"/>
          </a:p>
          <a:p>
            <a:endParaRPr lang="de-AT" sz="2800" dirty="0" smtClean="0"/>
          </a:p>
          <a:p>
            <a:r>
              <a:rPr lang="de-AT" sz="2800" dirty="0" smtClean="0"/>
              <a:t>fremdsprachigen Prüfungen</a:t>
            </a:r>
          </a:p>
          <a:p>
            <a:pPr>
              <a:buFont typeface="Arial" pitchFamily="34" charset="0"/>
              <a:buChar char="•"/>
            </a:pPr>
            <a:r>
              <a:rPr lang="de-AT" sz="2800" dirty="0" smtClean="0"/>
              <a:t>Monolog: 4-5 Minuten</a:t>
            </a:r>
          </a:p>
          <a:p>
            <a:pPr>
              <a:buFont typeface="Arial" pitchFamily="34" charset="0"/>
              <a:buChar char="•"/>
            </a:pPr>
            <a:r>
              <a:rPr lang="de-AT" sz="2800" dirty="0" smtClean="0"/>
              <a:t>Dialog: 8-10 Minuten</a:t>
            </a:r>
            <a:endParaRPr lang="de-AT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076056" y="908720"/>
            <a:ext cx="3848366" cy="25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292080" y="3645024"/>
            <a:ext cx="3672408" cy="239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1040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Praktische Durchführung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0188" y="1772816"/>
            <a:ext cx="8569325" cy="3167558"/>
          </a:xfrm>
        </p:spPr>
        <p:txBody>
          <a:bodyPr/>
          <a:lstStyle/>
          <a:p>
            <a:pPr marL="514350" indent="-514350" algn="ctr">
              <a:buAutoNum type="arabicPeriod"/>
            </a:pPr>
            <a:r>
              <a:rPr lang="de-AT" dirty="0" smtClean="0"/>
              <a:t>Mündliche Reifeprüfung</a:t>
            </a:r>
          </a:p>
          <a:p>
            <a:pPr marL="0" indent="0" algn="ctr"/>
            <a:r>
              <a:rPr lang="de-AT" dirty="0" smtClean="0"/>
              <a:t>Typ E</a:t>
            </a:r>
            <a:r>
              <a:rPr lang="de-AT" sz="2400" dirty="0" smtClean="0"/>
              <a:t>(</a:t>
            </a:r>
            <a:r>
              <a:rPr lang="de-AT" sz="2400" dirty="0" err="1" smtClean="0"/>
              <a:t>inzeln</a:t>
            </a:r>
            <a:r>
              <a:rPr lang="de-AT" sz="1600" dirty="0" smtClean="0"/>
              <a:t>)</a:t>
            </a:r>
          </a:p>
          <a:p>
            <a:pPr algn="ctr"/>
            <a:endParaRPr lang="de-AT" dirty="0" smtClean="0"/>
          </a:p>
          <a:p>
            <a:pPr algn="ctr"/>
            <a:r>
              <a:rPr lang="de-AT" dirty="0" smtClean="0"/>
              <a:t>2. Mündliche Reifeprüfung</a:t>
            </a:r>
          </a:p>
          <a:p>
            <a:pPr algn="ctr"/>
            <a:r>
              <a:rPr lang="de-AT" dirty="0" smtClean="0"/>
              <a:t>Typ M/D</a:t>
            </a:r>
            <a:r>
              <a:rPr lang="de-AT" sz="2400" dirty="0" smtClean="0"/>
              <a:t>(Monolog und Dialog)</a:t>
            </a:r>
          </a:p>
          <a:p>
            <a:pPr algn="ctr"/>
            <a:r>
              <a:rPr lang="de-AT" dirty="0" smtClean="0"/>
              <a:t>lebende Fremdsprache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01040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Sie haben ihr Ziel erreicht</a:t>
            </a:r>
          </a:p>
        </p:txBody>
      </p:sp>
      <p:sp>
        <p:nvSpPr>
          <p:cNvPr id="71683" name="Inhaltsplatzhalter 2"/>
          <p:cNvSpPr>
            <a:spLocks noGrp="1"/>
          </p:cNvSpPr>
          <p:nvPr>
            <p:ph idx="1"/>
          </p:nvPr>
        </p:nvSpPr>
        <p:spPr>
          <a:xfrm>
            <a:off x="1619672" y="2348880"/>
            <a:ext cx="5761038" cy="719138"/>
          </a:xfrm>
        </p:spPr>
        <p:txBody>
          <a:bodyPr/>
          <a:lstStyle/>
          <a:p>
            <a:pPr algn="ctr"/>
            <a:r>
              <a:rPr lang="de-AT" dirty="0" smtClean="0"/>
              <a:t>Wir wünschen </a:t>
            </a:r>
          </a:p>
          <a:p>
            <a:pPr algn="ctr"/>
            <a:r>
              <a:rPr lang="de-AT" dirty="0" smtClean="0"/>
              <a:t>viel Erfolg </a:t>
            </a:r>
          </a:p>
          <a:p>
            <a:pPr algn="ctr"/>
            <a:r>
              <a:rPr lang="de-AT" dirty="0" smtClean="0"/>
              <a:t>bei der </a:t>
            </a:r>
          </a:p>
          <a:p>
            <a:pPr algn="ctr"/>
            <a:r>
              <a:rPr lang="de-AT" dirty="0" err="1" smtClean="0"/>
              <a:t>SRPm</a:t>
            </a:r>
            <a:r>
              <a:rPr lang="de-AT" dirty="0" smtClean="0"/>
              <a:t>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ethe-Gymnasium allgemein">
  <a:themeElements>
    <a:clrScheme name="Goethe-Gymnasium allgeme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ethe-Gymnasium allgeme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oethe-Gymnasium allgeme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ethe-Gymnasium allgeme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ethe-Gymnasium allgeme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ethe-Gymnasium allgeme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ethe-Gymnasium allgeme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ethe-Gymnasium allgeme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ethe-Gymnasium allgeme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ethe-Gymnasium allgeme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ethe-Gymnasium allgeme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ethe-Gymnasium allgeme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ethe-Gymnasium allgeme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ethe-Gymnasium allgeme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Bildschirmpräsentation (4:3)</PresentationFormat>
  <Paragraphs>49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Calibri</vt:lpstr>
      <vt:lpstr>Goethe-Gymnasium allgemein</vt:lpstr>
      <vt:lpstr>SRP mündlich Detailinformationen Version 21.22.0</vt:lpstr>
      <vt:lpstr>Vorbereitung auf die SRPm</vt:lpstr>
      <vt:lpstr>SRPm Setting</vt:lpstr>
      <vt:lpstr>SRPm Ablauf</vt:lpstr>
      <vt:lpstr>SRPm Ablauf</vt:lpstr>
      <vt:lpstr>SRPm Uhren</vt:lpstr>
      <vt:lpstr>Praktische Durchführung</vt:lpstr>
      <vt:lpstr>Sie haben ihr Ziel erreicht</vt:lpstr>
    </vt:vector>
  </TitlesOfParts>
  <Company>XIV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GRG</dc:creator>
  <cp:lastModifiedBy>WE</cp:lastModifiedBy>
  <cp:revision>276</cp:revision>
  <cp:lastPrinted>2015-02-26T08:43:10Z</cp:lastPrinted>
  <dcterms:created xsi:type="dcterms:W3CDTF">2009-10-17T13:39:10Z</dcterms:created>
  <dcterms:modified xsi:type="dcterms:W3CDTF">2022-05-02T07:44:55Z</dcterms:modified>
</cp:coreProperties>
</file>