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4" r:id="rId2"/>
    <p:sldId id="272" r:id="rId3"/>
    <p:sldId id="268" r:id="rId4"/>
    <p:sldId id="270" r:id="rId5"/>
    <p:sldId id="260" r:id="rId6"/>
    <p:sldId id="258" r:id="rId7"/>
    <p:sldId id="284" r:id="rId8"/>
    <p:sldId id="271" r:id="rId9"/>
    <p:sldId id="279" r:id="rId10"/>
    <p:sldId id="280" r:id="rId11"/>
    <p:sldId id="289" r:id="rId12"/>
    <p:sldId id="282" r:id="rId13"/>
    <p:sldId id="288" r:id="rId14"/>
    <p:sldId id="287" r:id="rId15"/>
    <p:sldId id="283" r:id="rId16"/>
    <p:sldId id="261" r:id="rId17"/>
    <p:sldId id="290" r:id="rId18"/>
    <p:sldId id="291" r:id="rId19"/>
    <p:sldId id="256" r:id="rId20"/>
    <p:sldId id="285" r:id="rId21"/>
    <p:sldId id="286" r:id="rId22"/>
    <p:sldId id="265" r:id="rId23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16">
          <p15:clr>
            <a:srgbClr val="A4A3A4"/>
          </p15:clr>
        </p15:guide>
        <p15:guide id="2" pos="9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D0F8FC"/>
    <a:srgbClr val="FFFF99"/>
    <a:srgbClr val="CCFFFF"/>
    <a:srgbClr val="E7FBFD"/>
    <a:srgbClr val="FEE5D2"/>
    <a:srgbClr val="F4E784"/>
    <a:srgbClr val="F8C4BE"/>
    <a:srgbClr val="F9C91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6" autoAdjust="0"/>
    <p:restoredTop sz="94610" autoAdjust="0"/>
  </p:normalViewPr>
  <p:slideViewPr>
    <p:cSldViewPr>
      <p:cViewPr varScale="1">
        <p:scale>
          <a:sx n="81" d="100"/>
          <a:sy n="81" d="100"/>
        </p:scale>
        <p:origin x="1574" y="62"/>
      </p:cViewPr>
      <p:guideLst>
        <p:guide orient="horz" pos="3216"/>
        <p:guide pos="9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931AFB1-7C52-4615-8EB6-F438D83C7B4A}" type="datetimeFigureOut">
              <a:rPr lang="de-AT"/>
              <a:pPr>
                <a:defRPr/>
              </a:pPr>
              <a:t>13.09.2023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AT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AT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4257D9F-D149-4266-A4E4-9FAC58DDA486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02992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D0F2BF-708E-4C32-9573-1977305A8CE6}" type="slidenum">
              <a:rPr lang="de-AT" altLang="de-DE" sz="1200"/>
              <a:pPr/>
              <a:t>7</a:t>
            </a:fld>
            <a:endParaRPr lang="de-AT" altLang="de-DE" sz="1200"/>
          </a:p>
        </p:txBody>
      </p:sp>
    </p:spTree>
    <p:extLst>
      <p:ext uri="{BB962C8B-B14F-4D97-AF65-F5344CB8AC3E}">
        <p14:creationId xmlns:p14="http://schemas.microsoft.com/office/powerpoint/2010/main" val="1994345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E</a:t>
            </a:r>
            <a:r>
              <a:rPr lang="de-DE" baseline="-25000" dirty="0" err="1"/>
              <a:t>l</a:t>
            </a:r>
            <a:r>
              <a:rPr lang="de-DE" baseline="0" dirty="0"/>
              <a:t> = Englisch Literatur</a:t>
            </a:r>
            <a:endParaRPr lang="de-AT" baseline="-25000" dirty="0"/>
          </a:p>
          <a:p>
            <a:r>
              <a:rPr lang="de-DE" dirty="0" err="1"/>
              <a:t>D</a:t>
            </a:r>
            <a:r>
              <a:rPr lang="de-DE" baseline="-25000" dirty="0" err="1"/>
              <a:t>b</a:t>
            </a:r>
            <a:r>
              <a:rPr lang="de-DE" baseline="0" dirty="0"/>
              <a:t> = Deutsch Literatur</a:t>
            </a:r>
            <a:endParaRPr lang="de-AT" baseline="-25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57D9F-D149-4266-A4E4-9FAC58DDA486}" type="slidenum">
              <a:rPr lang="de-AT" altLang="de-DE" smtClean="0"/>
              <a:pPr/>
              <a:t>8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93509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E</a:t>
            </a:r>
            <a:r>
              <a:rPr lang="de-DE" baseline="-25000" dirty="0" err="1"/>
              <a:t>l</a:t>
            </a:r>
            <a:r>
              <a:rPr lang="de-DE" baseline="0" dirty="0"/>
              <a:t> = Englisch Literatur</a:t>
            </a:r>
            <a:endParaRPr lang="de-AT" baseline="-25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57D9F-D149-4266-A4E4-9FAC58DDA486}" type="slidenum">
              <a:rPr lang="de-AT" altLang="de-DE" smtClean="0"/>
              <a:pPr/>
              <a:t>9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43102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D</a:t>
            </a:r>
            <a:r>
              <a:rPr lang="de-DE" baseline="-25000" dirty="0" err="1"/>
              <a:t>b</a:t>
            </a:r>
            <a:r>
              <a:rPr lang="de-DE" baseline="0" dirty="0"/>
              <a:t> = Deutsch Literatur</a:t>
            </a:r>
            <a:endParaRPr lang="de-AT" baseline="-25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57D9F-D149-4266-A4E4-9FAC58DDA486}" type="slidenum">
              <a:rPr lang="de-AT" altLang="de-DE" smtClean="0"/>
              <a:pPr/>
              <a:t>10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788855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D</a:t>
            </a:r>
            <a:r>
              <a:rPr lang="de-DE" baseline="-25000" dirty="0" err="1"/>
              <a:t>b</a:t>
            </a:r>
            <a:r>
              <a:rPr lang="de-DE" baseline="0" dirty="0"/>
              <a:t> = Deutsch Literatur</a:t>
            </a:r>
            <a:endParaRPr lang="de-AT" baseline="-25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57D9F-D149-4266-A4E4-9FAC58DDA486}" type="slidenum">
              <a:rPr lang="de-AT" altLang="de-DE" smtClean="0"/>
              <a:pPr/>
              <a:t>11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58027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AT" baseline="-25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57D9F-D149-4266-A4E4-9FAC58DDA486}" type="slidenum">
              <a:rPr lang="de-AT" altLang="de-DE" smtClean="0"/>
              <a:pPr/>
              <a:t>12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97000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AT" baseline="-25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57D9F-D149-4266-A4E4-9FAC58DDA486}" type="slidenum">
              <a:rPr lang="de-AT" altLang="de-DE" smtClean="0"/>
              <a:pPr/>
              <a:t>13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97000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5D802D-3395-4866-A3FC-0692D888D8C5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213519655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921DC9-8C2F-4C3E-96B3-D6C4B8C420C7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233834633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28F44F-D490-46CC-A8AF-14364F200D0A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798682974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F2B89A-C812-4EB0-A7E7-9C9A29310A49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99758143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BF51FE-1806-4A1D-AEA0-EE4982EFF296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606350125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7CFD89-8548-4F3A-947A-B5F8E7F781BC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56765277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1F7E1C-5123-4026-99B8-4DC66E218B30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513723332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CF1DC-114D-4898-8D1D-C7866411E3EE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70643404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32BC4-2A31-48F0-A141-35A70266721F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016175653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EB735-C0C1-4969-B1FF-43D64FF494C7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288398420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E69D8-F3CB-4E2E-8BE0-168A081754F2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099673348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Klicken Sie, um die Formate des Vorlagentextes zu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Times New Roman" panose="02020603050405020304" pitchFamily="18" charset="0"/>
              </a:defRPr>
            </a:lvl1pPr>
          </a:lstStyle>
          <a:p>
            <a:fld id="{A9626273-0113-4075-B8DA-8C9B1E124787}" type="slidenum">
              <a:rPr lang="de-AT" altLang="de-DE"/>
              <a:pPr/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950793" y="2924175"/>
            <a:ext cx="5888407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de-DE" altLang="de-DE" sz="4000" dirty="0">
                <a:solidFill>
                  <a:srgbClr val="FBB441"/>
                </a:solidFill>
              </a:rPr>
              <a:t>WAHLPFLICHTFÄCHER</a:t>
            </a:r>
          </a:p>
          <a:p>
            <a:pPr algn="r" eaLnBrk="1" hangingPunct="1"/>
            <a:r>
              <a:rPr lang="de-DE" altLang="de-DE" sz="2000" b="1" dirty="0"/>
              <a:t>Ein Leitfaden zur richtigen Wahl</a:t>
            </a:r>
          </a:p>
          <a:p>
            <a:pPr algn="r" eaLnBrk="1" hangingPunct="1"/>
            <a:endParaRPr lang="de-DE" altLang="de-DE" sz="2000" b="1" dirty="0"/>
          </a:p>
          <a:p>
            <a:pPr algn="r" eaLnBrk="1" hangingPunct="1"/>
            <a:endParaRPr lang="de-DE" altLang="de-DE" sz="2000" b="1" dirty="0"/>
          </a:p>
          <a:p>
            <a:pPr algn="r" eaLnBrk="1" hangingPunct="1"/>
            <a:endParaRPr lang="de-DE" altLang="de-DE" sz="2000" b="1" dirty="0"/>
          </a:p>
          <a:p>
            <a:pPr algn="r" eaLnBrk="1" hangingPunct="1"/>
            <a:endParaRPr lang="de-DE" altLang="de-DE" sz="2000" b="1" dirty="0"/>
          </a:p>
          <a:p>
            <a:pPr algn="r" eaLnBrk="1" hangingPunct="1"/>
            <a:endParaRPr lang="de-DE" altLang="de-DE" sz="2000" b="1" dirty="0"/>
          </a:p>
          <a:p>
            <a:pPr algn="r" eaLnBrk="1" hangingPunct="1"/>
            <a:r>
              <a:rPr lang="de-DE" altLang="de-DE" sz="1200" b="1" dirty="0">
                <a:solidFill>
                  <a:schemeClr val="bg1">
                    <a:lumMod val="95000"/>
                  </a:schemeClr>
                </a:solidFill>
              </a:rPr>
              <a:t>Version 22/23</a:t>
            </a:r>
            <a:endParaRPr lang="de-AT" altLang="de-DE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1" name="Picture 5" descr="fassade oran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76700"/>
            <a:ext cx="8458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Picker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2525713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isch enthält.&#10;&#10;Automatisch generierte Beschreibung">
            <a:extLst>
              <a:ext uri="{FF2B5EF4-FFF2-40B4-BE49-F238E27FC236}">
                <a16:creationId xmlns:a16="http://schemas.microsoft.com/office/drawing/2014/main" id="{28CB15A8-7A04-4AEA-B10F-0A8C5BC0F6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1" y="2537520"/>
            <a:ext cx="9149962" cy="432048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68758" y="284632"/>
            <a:ext cx="4806974" cy="1826141"/>
          </a:xfrm>
          <a:prstGeom prst="rect">
            <a:avLst/>
          </a:prstGeom>
          <a:solidFill>
            <a:srgbClr val="FFFF9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de-DE" altLang="de-DE" sz="1800" dirty="0"/>
              <a:t>Beispiel </a:t>
            </a:r>
            <a:r>
              <a:rPr lang="de-DE" altLang="de-DE" sz="1800" dirty="0" err="1"/>
              <a:t>SRg</a:t>
            </a:r>
            <a:r>
              <a:rPr lang="de-DE" altLang="de-DE" sz="1800" dirty="0"/>
              <a:t> (6 Std):</a:t>
            </a:r>
          </a:p>
          <a:p>
            <a:pPr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endParaRPr lang="de-DE" altLang="de-DE" sz="1800" dirty="0"/>
          </a:p>
          <a:p>
            <a:pPr marL="742950" lvl="1" indent="-285750"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de-DE" altLang="de-DE" sz="1800" dirty="0" err="1"/>
              <a:t>D</a:t>
            </a:r>
            <a:r>
              <a:rPr lang="de-DE" altLang="de-DE" sz="1800" baseline="-25000" dirty="0" err="1"/>
              <a:t>b</a:t>
            </a:r>
            <a:r>
              <a:rPr lang="de-DE" altLang="de-DE" sz="1800" baseline="-25000" dirty="0"/>
              <a:t> </a:t>
            </a:r>
            <a:r>
              <a:rPr lang="de-DE" altLang="de-DE" sz="1800" dirty="0"/>
              <a:t> 	6./7. Klasse </a:t>
            </a:r>
            <a:endParaRPr lang="de-DE" altLang="de-DE" sz="1800" baseline="-25000" dirty="0"/>
          </a:p>
          <a:p>
            <a:pPr marL="742950" lvl="1" indent="-285750"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de-DE" sz="1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de-DE" sz="1800" baseline="-25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e-DE" sz="1800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altLang="de-DE" sz="1800" dirty="0"/>
              <a:t>7. Klasse</a:t>
            </a:r>
          </a:p>
          <a:p>
            <a:pPr lvl="1" eaLnBrk="1" hangingPunct="1">
              <a:buClr>
                <a:schemeClr val="tx1"/>
              </a:buClr>
              <a:buSzPct val="75000"/>
            </a:pPr>
            <a:endParaRPr lang="de-DE" sz="1600" baseline="-25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de-DE" sz="1800" dirty="0">
                <a:ea typeface="Times New Roman" panose="02020603050405020304" pitchFamily="18" charset="0"/>
                <a:cs typeface="Arial" panose="020B0604020202020204" pitchFamily="34" charset="0"/>
              </a:rPr>
              <a:t>Nur Deutsch Literatur maturabel!</a:t>
            </a:r>
            <a:endParaRPr lang="de-AT" sz="18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endParaRPr lang="de-DE" altLang="de-DE" sz="1800" baseline="-25000" dirty="0"/>
          </a:p>
        </p:txBody>
      </p:sp>
      <p:sp>
        <p:nvSpPr>
          <p:cNvPr id="5" name="Textfeld 4"/>
          <p:cNvSpPr txBox="1"/>
          <p:nvPr/>
        </p:nvSpPr>
        <p:spPr>
          <a:xfrm>
            <a:off x="6406255" y="4205317"/>
            <a:ext cx="470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600" b="1" dirty="0"/>
              <a:t>x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A2FA42F-3235-46BE-8F11-45964E1D0D93}"/>
              </a:ext>
            </a:extLst>
          </p:cNvPr>
          <p:cNvSpPr txBox="1"/>
          <p:nvPr/>
        </p:nvSpPr>
        <p:spPr>
          <a:xfrm>
            <a:off x="7043008" y="4205317"/>
            <a:ext cx="470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600" b="1" dirty="0"/>
              <a:t>x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19C7D5E-7E74-4C59-B8F3-7B5621B08744}"/>
              </a:ext>
            </a:extLst>
          </p:cNvPr>
          <p:cNvSpPr txBox="1"/>
          <p:nvPr/>
        </p:nvSpPr>
        <p:spPr>
          <a:xfrm>
            <a:off x="7060986" y="5949280"/>
            <a:ext cx="470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600" b="1" dirty="0"/>
              <a:t>x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DE0F2D5-49F4-4670-A220-ECC6C67D8B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684" y="525234"/>
            <a:ext cx="4151265" cy="1775882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E2A3D8D6-3E85-4548-A614-E3B91CD579DB}"/>
              </a:ext>
            </a:extLst>
          </p:cNvPr>
          <p:cNvSpPr txBox="1"/>
          <p:nvPr/>
        </p:nvSpPr>
        <p:spPr>
          <a:xfrm>
            <a:off x="8110550" y="542198"/>
            <a:ext cx="470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600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94692909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isch enthält.&#10;&#10;Automatisch generierte Beschreibung">
            <a:extLst>
              <a:ext uri="{FF2B5EF4-FFF2-40B4-BE49-F238E27FC236}">
                <a16:creationId xmlns:a16="http://schemas.microsoft.com/office/drawing/2014/main" id="{28CB15A8-7A04-4AEA-B10F-0A8C5BC0F6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1" y="2537520"/>
            <a:ext cx="9149962" cy="432048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68758" y="284632"/>
            <a:ext cx="4806974" cy="1826141"/>
          </a:xfrm>
          <a:prstGeom prst="rect">
            <a:avLst/>
          </a:prstGeom>
          <a:solidFill>
            <a:srgbClr val="FFFF9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de-DE" altLang="de-DE" sz="1800" dirty="0"/>
              <a:t>Beispiel </a:t>
            </a:r>
            <a:r>
              <a:rPr lang="de-DE" altLang="de-DE" sz="1800" dirty="0" err="1"/>
              <a:t>SRg</a:t>
            </a:r>
            <a:r>
              <a:rPr lang="de-DE" altLang="de-DE" sz="1800" dirty="0"/>
              <a:t> (6 Std):</a:t>
            </a:r>
          </a:p>
          <a:p>
            <a:pPr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endParaRPr lang="de-DE" altLang="de-DE" sz="1800" dirty="0"/>
          </a:p>
          <a:p>
            <a:pPr marL="742950" lvl="1" indent="-285750"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de-DE" altLang="de-DE" sz="1800" dirty="0" err="1"/>
              <a:t>D</a:t>
            </a:r>
            <a:r>
              <a:rPr lang="de-DE" altLang="de-DE" sz="1800" baseline="-25000" dirty="0" err="1"/>
              <a:t>b</a:t>
            </a:r>
            <a:r>
              <a:rPr lang="de-DE" altLang="de-DE" sz="1800" baseline="-25000" dirty="0"/>
              <a:t> </a:t>
            </a:r>
            <a:r>
              <a:rPr lang="de-DE" altLang="de-DE" sz="1800" dirty="0"/>
              <a:t> 	6./7. Klasse </a:t>
            </a:r>
            <a:endParaRPr lang="de-DE" altLang="de-DE" sz="1800" baseline="-25000" dirty="0"/>
          </a:p>
          <a:p>
            <a:pPr marL="742950" lvl="1" indent="-285750"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de-DE" sz="1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de-DE" sz="1800" baseline="-25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e-DE" sz="1800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altLang="de-DE" sz="1800" dirty="0"/>
              <a:t>7. Klasse</a:t>
            </a:r>
          </a:p>
          <a:p>
            <a:pPr lvl="1" eaLnBrk="1" hangingPunct="1">
              <a:buClr>
                <a:schemeClr val="tx1"/>
              </a:buClr>
              <a:buSzPct val="75000"/>
            </a:pPr>
            <a:endParaRPr lang="de-DE" sz="1600" baseline="-25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de-DE" sz="1800" dirty="0">
                <a:ea typeface="Times New Roman" panose="02020603050405020304" pitchFamily="18" charset="0"/>
                <a:cs typeface="Arial" panose="020B0604020202020204" pitchFamily="34" charset="0"/>
              </a:rPr>
              <a:t>Nur Deutsch Literatur maturabel!</a:t>
            </a:r>
            <a:endParaRPr lang="de-AT" sz="18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endParaRPr lang="de-DE" altLang="de-DE" sz="1800" baseline="-25000" dirty="0"/>
          </a:p>
        </p:txBody>
      </p:sp>
      <p:sp>
        <p:nvSpPr>
          <p:cNvPr id="5" name="Textfeld 4"/>
          <p:cNvSpPr txBox="1"/>
          <p:nvPr/>
        </p:nvSpPr>
        <p:spPr>
          <a:xfrm>
            <a:off x="6406255" y="4205317"/>
            <a:ext cx="470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600" b="1" dirty="0"/>
              <a:t>x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A2FA42F-3235-46BE-8F11-45964E1D0D93}"/>
              </a:ext>
            </a:extLst>
          </p:cNvPr>
          <p:cNvSpPr txBox="1"/>
          <p:nvPr/>
        </p:nvSpPr>
        <p:spPr>
          <a:xfrm>
            <a:off x="7043008" y="4205317"/>
            <a:ext cx="470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600" b="1" dirty="0"/>
              <a:t>x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19C7D5E-7E74-4C59-B8F3-7B5621B08744}"/>
              </a:ext>
            </a:extLst>
          </p:cNvPr>
          <p:cNvSpPr txBox="1"/>
          <p:nvPr/>
        </p:nvSpPr>
        <p:spPr>
          <a:xfrm>
            <a:off x="7060986" y="5949280"/>
            <a:ext cx="470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600" b="1" dirty="0"/>
              <a:t>x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DE0F2D5-49F4-4670-A220-ECC6C67D8B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684" y="525234"/>
            <a:ext cx="4151265" cy="1775882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E2A3D8D6-3E85-4548-A614-E3B91CD579DB}"/>
              </a:ext>
            </a:extLst>
          </p:cNvPr>
          <p:cNvSpPr txBox="1"/>
          <p:nvPr/>
        </p:nvSpPr>
        <p:spPr>
          <a:xfrm>
            <a:off x="8110550" y="542198"/>
            <a:ext cx="470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600" b="1" dirty="0"/>
              <a:t>6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CBB15C6-22D9-4BCE-938B-4549949ACA51}"/>
              </a:ext>
            </a:extLst>
          </p:cNvPr>
          <p:cNvSpPr txBox="1"/>
          <p:nvPr/>
        </p:nvSpPr>
        <p:spPr>
          <a:xfrm>
            <a:off x="468758" y="1855282"/>
            <a:ext cx="4806974" cy="1641475"/>
          </a:xfrm>
          <a:prstGeom prst="rect">
            <a:avLst/>
          </a:prstGeom>
          <a:solidFill>
            <a:srgbClr val="FFFF9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eaLnBrk="1" hangingPunct="1">
              <a:buClr>
                <a:schemeClr val="tx1"/>
              </a:buClr>
              <a:buSzPct val="75000"/>
            </a:pPr>
            <a:r>
              <a:rPr lang="de-DE" sz="1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de-DE" sz="1800" baseline="-25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e-DE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kann</a:t>
            </a:r>
            <a:r>
              <a:rPr lang="de-DE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 zusätzlich in der </a:t>
            </a:r>
            <a:r>
              <a:rPr lang="de-DE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6. Klasse</a:t>
            </a:r>
            <a:r>
              <a:rPr lang="de-DE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 überbucht werden (sofern es durch genügend reguläre Teilnehmende zustande kommt).</a:t>
            </a:r>
          </a:p>
          <a:p>
            <a:pPr eaLnBrk="1" hangingPunct="1">
              <a:buClr>
                <a:schemeClr val="tx1"/>
              </a:buClr>
              <a:buSzPct val="75000"/>
            </a:pPr>
            <a:endParaRPr lang="de-DE" sz="1600" baseline="-25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de-DE" sz="1800" dirty="0">
                <a:cs typeface="Times New Roman" panose="02020603050405020304" pitchFamily="18" charset="0"/>
              </a:rPr>
              <a:t>Trotzdem ist das Wahlpflichtfach Physik nicht maturabel!</a:t>
            </a:r>
            <a:endParaRPr lang="de-AT" sz="1800" dirty="0">
              <a:cs typeface="Times New Roman" panose="02020603050405020304" pitchFamily="18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656F024-CEFF-4989-9812-B0FC8F444D3E}"/>
              </a:ext>
            </a:extLst>
          </p:cNvPr>
          <p:cNvSpPr txBox="1"/>
          <p:nvPr/>
        </p:nvSpPr>
        <p:spPr>
          <a:xfrm>
            <a:off x="6299170" y="5949280"/>
            <a:ext cx="6841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600" b="1" dirty="0"/>
              <a:t>(x)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E6A556E-3BB0-4281-BEE6-3918304725EB}"/>
              </a:ext>
            </a:extLst>
          </p:cNvPr>
          <p:cNvSpPr txBox="1"/>
          <p:nvPr/>
        </p:nvSpPr>
        <p:spPr>
          <a:xfrm>
            <a:off x="3939861" y="1157511"/>
            <a:ext cx="5204139" cy="369332"/>
          </a:xfrm>
          <a:prstGeom prst="rect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eaLnBrk="1" hangingPunct="1">
              <a:buClr>
                <a:schemeClr val="tx1"/>
              </a:buClr>
              <a:buSzPct val="75000"/>
            </a:pPr>
            <a:r>
              <a:rPr lang="de-DE" sz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Überbuchungen zählen nicht zur Gesamtsumme!</a:t>
            </a:r>
            <a:endParaRPr lang="de-AT" sz="18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377289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  <p:bldP spid="16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isch enthält.&#10;&#10;Automatisch generierte Beschreibung">
            <a:extLst>
              <a:ext uri="{FF2B5EF4-FFF2-40B4-BE49-F238E27FC236}">
                <a16:creationId xmlns:a16="http://schemas.microsoft.com/office/drawing/2014/main" id="{5ADFE7BC-05EA-4D60-B195-53B39F1226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1" y="2537520"/>
            <a:ext cx="9149962" cy="432048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74640" y="44624"/>
            <a:ext cx="4806974" cy="1723549"/>
          </a:xfrm>
          <a:prstGeom prst="rect">
            <a:avLst/>
          </a:prstGeom>
          <a:solidFill>
            <a:srgbClr val="FFFF9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de-DE" altLang="de-DE" sz="1800" dirty="0"/>
              <a:t>Beispiel G (6 Std):</a:t>
            </a:r>
          </a:p>
          <a:p>
            <a:pPr marL="742950" lvl="1" indent="-285750"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de-DE" altLang="de-DE" sz="1800" dirty="0" err="1"/>
              <a:t>Bio</a:t>
            </a:r>
            <a:r>
              <a:rPr lang="de-DE" altLang="de-DE" sz="1800" baseline="-25000" dirty="0" err="1"/>
              <a:t>b</a:t>
            </a:r>
            <a:r>
              <a:rPr lang="de-DE" altLang="de-DE" sz="1800" baseline="-25000" dirty="0"/>
              <a:t> </a:t>
            </a:r>
            <a:r>
              <a:rPr lang="de-DE" sz="1800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altLang="de-DE" sz="1800" dirty="0"/>
              <a:t>7./8. Klasse</a:t>
            </a:r>
          </a:p>
          <a:p>
            <a:pPr marL="742950" lvl="1" indent="-285750"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de-DE" altLang="de-DE" sz="1600" dirty="0"/>
              <a:t>Fo-L</a:t>
            </a:r>
            <a:r>
              <a:rPr lang="de-DE" altLang="de-DE" sz="1600" baseline="-25000" dirty="0"/>
              <a:t>a </a:t>
            </a:r>
            <a:r>
              <a:rPr lang="de-DE" altLang="de-DE" sz="1600" dirty="0"/>
              <a:t> 	6./7. Klasse </a:t>
            </a:r>
            <a:endParaRPr lang="de-DE" sz="1600" baseline="-25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de-DE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Fo-L</a:t>
            </a:r>
            <a:r>
              <a:rPr lang="de-DE" sz="1800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muss</a:t>
            </a:r>
            <a:r>
              <a:rPr lang="de-DE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 in der </a:t>
            </a:r>
            <a:r>
              <a:rPr lang="de-DE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6. Klasse</a:t>
            </a:r>
          </a:p>
          <a:p>
            <a:pPr lvl="1">
              <a:spcAft>
                <a:spcPts val="0"/>
              </a:spcAft>
            </a:pPr>
            <a:r>
              <a:rPr lang="de-DE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überbucht werden.</a:t>
            </a:r>
          </a:p>
          <a:p>
            <a:pPr lvl="1">
              <a:spcAft>
                <a:spcPts val="0"/>
              </a:spcAft>
            </a:pPr>
            <a:r>
              <a:rPr lang="de-DE" sz="1800" dirty="0">
                <a:ea typeface="Times New Roman" panose="02020603050405020304" pitchFamily="18" charset="0"/>
                <a:cs typeface="Arial" panose="020B0604020202020204" pitchFamily="34" charset="0"/>
              </a:rPr>
              <a:t>Nur Biologie maturabel!</a:t>
            </a:r>
            <a:endParaRPr lang="de-AT" sz="18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047799" y="5682572"/>
            <a:ext cx="470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600" b="1" dirty="0"/>
              <a:t>x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A2FA42F-3235-46BE-8F11-45964E1D0D93}"/>
              </a:ext>
            </a:extLst>
          </p:cNvPr>
          <p:cNvSpPr txBox="1"/>
          <p:nvPr/>
        </p:nvSpPr>
        <p:spPr>
          <a:xfrm>
            <a:off x="7680932" y="5682572"/>
            <a:ext cx="470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600" b="1" dirty="0"/>
              <a:t>x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19C7D5E-7E74-4C59-B8F3-7B5621B08744}"/>
              </a:ext>
            </a:extLst>
          </p:cNvPr>
          <p:cNvSpPr txBox="1"/>
          <p:nvPr/>
        </p:nvSpPr>
        <p:spPr>
          <a:xfrm>
            <a:off x="7011671" y="2942998"/>
            <a:ext cx="470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600" b="1" dirty="0"/>
              <a:t>x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CBB15C6-22D9-4BCE-938B-4549949ACA51}"/>
              </a:ext>
            </a:extLst>
          </p:cNvPr>
          <p:cNvSpPr txBox="1"/>
          <p:nvPr/>
        </p:nvSpPr>
        <p:spPr>
          <a:xfrm>
            <a:off x="485106" y="1730132"/>
            <a:ext cx="4806974" cy="1338828"/>
          </a:xfrm>
          <a:prstGeom prst="rect">
            <a:avLst/>
          </a:prstGeom>
          <a:solidFill>
            <a:srgbClr val="FFFF9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eaLnBrk="1" hangingPunct="1">
              <a:buClr>
                <a:schemeClr val="tx1"/>
              </a:buClr>
              <a:buSzPct val="75000"/>
            </a:pPr>
            <a:r>
              <a:rPr lang="de-DE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Achtung:</a:t>
            </a:r>
          </a:p>
          <a:p>
            <a:pPr eaLnBrk="1" hangingPunct="1">
              <a:buClr>
                <a:schemeClr val="tx1"/>
              </a:buClr>
              <a:buSzPct val="75000"/>
            </a:pPr>
            <a:r>
              <a:rPr lang="de-DE" sz="1800" dirty="0">
                <a:cs typeface="Times New Roman" panose="02020603050405020304" pitchFamily="18" charset="0"/>
              </a:rPr>
              <a:t>Der Besuch von Fo-L</a:t>
            </a:r>
            <a:r>
              <a:rPr lang="de-DE" sz="1800" baseline="-25000" dirty="0">
                <a:cs typeface="Times New Roman" panose="02020603050405020304" pitchFamily="18" charset="0"/>
              </a:rPr>
              <a:t>a</a:t>
            </a:r>
            <a:r>
              <a:rPr lang="de-DE" sz="1800" dirty="0">
                <a:cs typeface="Times New Roman" panose="02020603050405020304" pitchFamily="18" charset="0"/>
              </a:rPr>
              <a:t> ist nur möglich,</a:t>
            </a:r>
          </a:p>
          <a:p>
            <a:pPr eaLnBrk="1" hangingPunct="1">
              <a:buClr>
                <a:schemeClr val="tx1"/>
              </a:buClr>
              <a:buSzPct val="75000"/>
            </a:pPr>
            <a:r>
              <a:rPr lang="de-DE" sz="1800" dirty="0">
                <a:cs typeface="Times New Roman" panose="02020603050405020304" pitchFamily="18" charset="0"/>
              </a:rPr>
              <a:t>wenn das WPF durch genügend reguläre Teilnehmende zustande kommt!</a:t>
            </a:r>
          </a:p>
          <a:p>
            <a:pPr eaLnBrk="1" hangingPunct="1">
              <a:buClr>
                <a:schemeClr val="tx1"/>
              </a:buClr>
              <a:buSzPct val="75000"/>
            </a:pPr>
            <a:endParaRPr lang="de-AT" sz="900" dirty="0">
              <a:cs typeface="Times New Roman" panose="02020603050405020304" pitchFamily="18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656F024-CEFF-4989-9812-B0FC8F444D3E}"/>
              </a:ext>
            </a:extLst>
          </p:cNvPr>
          <p:cNvSpPr txBox="1"/>
          <p:nvPr/>
        </p:nvSpPr>
        <p:spPr>
          <a:xfrm>
            <a:off x="6279699" y="2945077"/>
            <a:ext cx="6841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600" b="1" dirty="0"/>
              <a:t>(x)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DE0F2D5-49F4-4670-A220-ECC6C67D8B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372" y="519259"/>
            <a:ext cx="4151265" cy="1775882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7523E54D-8DEB-4FCD-AB4C-96027C18F371}"/>
              </a:ext>
            </a:extLst>
          </p:cNvPr>
          <p:cNvSpPr txBox="1"/>
          <p:nvPr/>
        </p:nvSpPr>
        <p:spPr>
          <a:xfrm>
            <a:off x="8028384" y="519259"/>
            <a:ext cx="470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600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9388302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3" grpId="0" animBg="1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isch enthält.&#10;&#10;Automatisch generierte Beschreibung">
            <a:extLst>
              <a:ext uri="{FF2B5EF4-FFF2-40B4-BE49-F238E27FC236}">
                <a16:creationId xmlns:a16="http://schemas.microsoft.com/office/drawing/2014/main" id="{5ADFE7BC-05EA-4D60-B195-53B39F1226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1" y="2537520"/>
            <a:ext cx="9149962" cy="432048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74640" y="44624"/>
            <a:ext cx="4806974" cy="1723549"/>
          </a:xfrm>
          <a:prstGeom prst="rect">
            <a:avLst/>
          </a:prstGeom>
          <a:solidFill>
            <a:srgbClr val="FFFF9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de-DE" altLang="de-DE" sz="1800" dirty="0"/>
              <a:t>Beispiel G (6 Std):</a:t>
            </a:r>
          </a:p>
          <a:p>
            <a:pPr marL="742950" lvl="1" indent="-285750"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de-DE" altLang="de-DE" sz="1800" dirty="0" err="1"/>
              <a:t>Bio</a:t>
            </a:r>
            <a:r>
              <a:rPr lang="de-DE" altLang="de-DE" sz="1800" baseline="-25000" dirty="0" err="1"/>
              <a:t>b</a:t>
            </a:r>
            <a:r>
              <a:rPr lang="de-DE" altLang="de-DE" sz="1800" baseline="-25000" dirty="0"/>
              <a:t> </a:t>
            </a:r>
            <a:r>
              <a:rPr lang="de-DE" sz="1800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altLang="de-DE" sz="1800" dirty="0"/>
              <a:t>7./8. Klasse</a:t>
            </a:r>
          </a:p>
          <a:p>
            <a:pPr marL="742950" lvl="1" indent="-285750"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de-DE" altLang="de-DE" sz="1600" dirty="0"/>
              <a:t>Fo-L</a:t>
            </a:r>
            <a:r>
              <a:rPr lang="de-DE" altLang="de-DE" sz="1600" baseline="-25000" dirty="0"/>
              <a:t>a </a:t>
            </a:r>
            <a:r>
              <a:rPr lang="de-DE" altLang="de-DE" sz="1600" dirty="0"/>
              <a:t> 	6./7. Klasse </a:t>
            </a:r>
            <a:endParaRPr lang="de-DE" sz="1600" baseline="-25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de-DE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Fo-L</a:t>
            </a:r>
            <a:r>
              <a:rPr lang="de-DE" sz="1800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muss</a:t>
            </a:r>
            <a:r>
              <a:rPr lang="de-DE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 in der </a:t>
            </a:r>
            <a:r>
              <a:rPr lang="de-DE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7. Klasse</a:t>
            </a:r>
          </a:p>
          <a:p>
            <a:pPr lvl="1">
              <a:spcAft>
                <a:spcPts val="0"/>
              </a:spcAft>
            </a:pPr>
            <a:r>
              <a:rPr lang="de-DE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überbucht werden.</a:t>
            </a:r>
          </a:p>
          <a:p>
            <a:pPr lvl="1">
              <a:spcAft>
                <a:spcPts val="0"/>
              </a:spcAft>
            </a:pPr>
            <a:r>
              <a:rPr lang="de-DE" sz="1800" dirty="0">
                <a:ea typeface="Times New Roman" panose="02020603050405020304" pitchFamily="18" charset="0"/>
                <a:cs typeface="Arial" panose="020B0604020202020204" pitchFamily="34" charset="0"/>
              </a:rPr>
              <a:t>Nur Biologie maturabel!</a:t>
            </a:r>
            <a:endParaRPr lang="de-AT" sz="18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A2FA42F-3235-46BE-8F11-45964E1D0D93}"/>
              </a:ext>
            </a:extLst>
          </p:cNvPr>
          <p:cNvSpPr txBox="1"/>
          <p:nvPr/>
        </p:nvSpPr>
        <p:spPr>
          <a:xfrm>
            <a:off x="7680932" y="5682572"/>
            <a:ext cx="470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600" b="1" dirty="0"/>
              <a:t>x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19C7D5E-7E74-4C59-B8F3-7B5621B08744}"/>
              </a:ext>
            </a:extLst>
          </p:cNvPr>
          <p:cNvSpPr txBox="1"/>
          <p:nvPr/>
        </p:nvSpPr>
        <p:spPr>
          <a:xfrm>
            <a:off x="7011671" y="2942998"/>
            <a:ext cx="470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600" b="1" dirty="0"/>
              <a:t>x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C497664-A806-493B-937D-1A2BAFF9037F}"/>
              </a:ext>
            </a:extLst>
          </p:cNvPr>
          <p:cNvSpPr txBox="1"/>
          <p:nvPr/>
        </p:nvSpPr>
        <p:spPr>
          <a:xfrm>
            <a:off x="6386784" y="2942998"/>
            <a:ext cx="470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600" b="1" dirty="0"/>
              <a:t>x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F5BA28D-7075-465F-8EAD-FF0D573525D4}"/>
              </a:ext>
            </a:extLst>
          </p:cNvPr>
          <p:cNvSpPr txBox="1"/>
          <p:nvPr/>
        </p:nvSpPr>
        <p:spPr>
          <a:xfrm>
            <a:off x="6996763" y="5682571"/>
            <a:ext cx="6841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600" b="1" dirty="0"/>
              <a:t>(x)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C40323F-73E0-4E39-856F-7EDA3E5D8CC4}"/>
              </a:ext>
            </a:extLst>
          </p:cNvPr>
          <p:cNvSpPr txBox="1"/>
          <p:nvPr/>
        </p:nvSpPr>
        <p:spPr>
          <a:xfrm>
            <a:off x="467544" y="1772816"/>
            <a:ext cx="4806974" cy="1354217"/>
          </a:xfrm>
          <a:prstGeom prst="rect">
            <a:avLst/>
          </a:prstGeom>
          <a:solidFill>
            <a:srgbClr val="FFFF9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eaLnBrk="1" hangingPunct="1">
              <a:buClr>
                <a:schemeClr val="tx1"/>
              </a:buClr>
              <a:buSzPct val="75000"/>
            </a:pPr>
            <a:r>
              <a:rPr lang="de-DE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Alternative:</a:t>
            </a:r>
            <a:r>
              <a:rPr lang="de-DE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Bio</a:t>
            </a:r>
            <a:r>
              <a:rPr lang="de-DE" sz="1800" baseline="-25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e-DE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 nur in der 8. Klasse</a:t>
            </a:r>
          </a:p>
          <a:p>
            <a:pPr eaLnBrk="1" hangingPunct="1">
              <a:buClr>
                <a:schemeClr val="tx1"/>
              </a:buClr>
              <a:buSzPct val="75000"/>
            </a:pPr>
            <a:r>
              <a:rPr lang="de-DE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wählen oder in der </a:t>
            </a:r>
            <a:r>
              <a:rPr lang="de-DE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7. Klasse </a:t>
            </a:r>
            <a:r>
              <a:rPr lang="de-DE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überbuchen.</a:t>
            </a:r>
          </a:p>
          <a:p>
            <a:pPr lvl="1">
              <a:spcAft>
                <a:spcPts val="0"/>
              </a:spcAft>
            </a:pPr>
            <a:r>
              <a:rPr lang="de-DE" sz="1800" dirty="0">
                <a:cs typeface="Times New Roman" panose="02020603050405020304" pitchFamily="18" charset="0"/>
              </a:rPr>
              <a:t>Dadurch ist Fo-L</a:t>
            </a:r>
            <a:r>
              <a:rPr lang="de-DE" sz="1800" baseline="-25000" dirty="0">
                <a:cs typeface="Times New Roman" panose="02020603050405020304" pitchFamily="18" charset="0"/>
              </a:rPr>
              <a:t>a</a:t>
            </a:r>
            <a:r>
              <a:rPr lang="de-DE" sz="1800" dirty="0"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cs typeface="Times New Roman" panose="02020603050405020304" pitchFamily="18" charset="0"/>
              </a:rPr>
              <a:t>maturabel</a:t>
            </a:r>
            <a:r>
              <a:rPr lang="de-DE" sz="1800" dirty="0">
                <a:cs typeface="Times New Roman" panose="02020603050405020304" pitchFamily="18" charset="0"/>
              </a:rPr>
              <a:t>, </a:t>
            </a:r>
            <a:r>
              <a:rPr lang="de-DE" altLang="de-DE" sz="1800" dirty="0" err="1"/>
              <a:t>Bio</a:t>
            </a:r>
            <a:r>
              <a:rPr lang="de-DE" altLang="de-DE" sz="1800" baseline="-25000" dirty="0" err="1"/>
              <a:t>b</a:t>
            </a:r>
            <a:r>
              <a:rPr lang="de-DE" altLang="de-DE" sz="1800" dirty="0"/>
              <a:t> jedoch nicht mehr</a:t>
            </a:r>
            <a:r>
              <a:rPr lang="de-DE" sz="1800" dirty="0">
                <a:cs typeface="Times New Roman" panose="02020603050405020304" pitchFamily="18" charset="0"/>
              </a:rPr>
              <a:t>!</a:t>
            </a:r>
          </a:p>
          <a:p>
            <a:pPr lvl="1">
              <a:spcAft>
                <a:spcPts val="0"/>
              </a:spcAft>
            </a:pPr>
            <a:endParaRPr lang="de-AT" sz="1000" dirty="0">
              <a:cs typeface="Times New Roman" panose="02020603050405020304" pitchFamily="18" charset="0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DE0F2D5-49F4-4670-A220-ECC6C67D8B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372" y="519259"/>
            <a:ext cx="4151265" cy="1775882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7523E54D-8DEB-4FCD-AB4C-96027C18F371}"/>
              </a:ext>
            </a:extLst>
          </p:cNvPr>
          <p:cNvSpPr txBox="1"/>
          <p:nvPr/>
        </p:nvSpPr>
        <p:spPr>
          <a:xfrm>
            <a:off x="8028384" y="519259"/>
            <a:ext cx="470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600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93883022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9" grpId="0"/>
      <p:bldP spid="15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611188" y="381000"/>
            <a:ext cx="7921625" cy="3810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de-AT" sz="2000" kern="0" dirty="0">
                <a:latin typeface="Arial" charset="0"/>
                <a:ea typeface="+mj-ea"/>
                <a:cs typeface="+mj-cs"/>
              </a:rPr>
              <a:t>Anmeldeformular</a:t>
            </a:r>
            <a:endParaRPr lang="de-DE" sz="2000" kern="0" dirty="0">
              <a:latin typeface="Arial" charset="0"/>
              <a:ea typeface="+mj-ea"/>
              <a:cs typeface="+mj-cs"/>
            </a:endParaRPr>
          </a:p>
        </p:txBody>
      </p:sp>
      <p:pic>
        <p:nvPicPr>
          <p:cNvPr id="13" name="Grafik 12" descr="Ein Bild, das Tisch enthält.&#10;&#10;Automatisch generierte Beschreibung">
            <a:extLst>
              <a:ext uri="{FF2B5EF4-FFF2-40B4-BE49-F238E27FC236}">
                <a16:creationId xmlns:a16="http://schemas.microsoft.com/office/drawing/2014/main" id="{5930E740-4A43-4498-9268-034040979E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12911"/>
            <a:ext cx="4207199" cy="5954400"/>
          </a:xfrm>
          <a:prstGeom prst="rect">
            <a:avLst/>
          </a:prstGeom>
        </p:spPr>
      </p:pic>
      <p:pic>
        <p:nvPicPr>
          <p:cNvPr id="11267" name="Picture 6" descr="Brief logo kle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81000"/>
            <a:ext cx="20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074752" y="6237312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i="1" dirty="0"/>
              <a:t>Symbolbild</a:t>
            </a:r>
          </a:p>
        </p:txBody>
      </p:sp>
    </p:spTree>
    <p:extLst>
      <p:ext uri="{BB962C8B-B14F-4D97-AF65-F5344CB8AC3E}">
        <p14:creationId xmlns:p14="http://schemas.microsoft.com/office/powerpoint/2010/main" val="3374198864"/>
      </p:ext>
    </p:extLst>
  </p:cSld>
  <p:clrMapOvr>
    <a:masterClrMapping/>
  </p:clrMapOvr>
  <p:transition spd="med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611188" y="381000"/>
            <a:ext cx="7921625" cy="3810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de-AT" sz="2000" kern="0" dirty="0">
                <a:latin typeface="Arial" charset="0"/>
                <a:ea typeface="+mj-ea"/>
                <a:cs typeface="+mj-cs"/>
              </a:rPr>
              <a:t>Anmeldeformular</a:t>
            </a:r>
            <a:endParaRPr lang="de-DE" sz="2000" kern="0" dirty="0">
              <a:latin typeface="Arial" charset="0"/>
              <a:ea typeface="+mj-ea"/>
              <a:cs typeface="+mj-cs"/>
            </a:endParaRPr>
          </a:p>
        </p:txBody>
      </p:sp>
      <p:pic>
        <p:nvPicPr>
          <p:cNvPr id="13" name="Grafik 12" descr="Ein Bild, das Tisch enthält.&#10;&#10;Automatisch generierte Beschreibung">
            <a:extLst>
              <a:ext uri="{FF2B5EF4-FFF2-40B4-BE49-F238E27FC236}">
                <a16:creationId xmlns:a16="http://schemas.microsoft.com/office/drawing/2014/main" id="{5930E740-4A43-4498-9268-034040979E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12911"/>
            <a:ext cx="4207199" cy="5954400"/>
          </a:xfrm>
          <a:prstGeom prst="rect">
            <a:avLst/>
          </a:prstGeom>
        </p:spPr>
      </p:pic>
      <p:pic>
        <p:nvPicPr>
          <p:cNvPr id="11267" name="Picture 6" descr="Brief logo kle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81000"/>
            <a:ext cx="20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074752" y="6237312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i="1" dirty="0"/>
              <a:t>Symbolbild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14450"/>
            <a:ext cx="8626280" cy="2921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69" y="4874017"/>
            <a:ext cx="8819347" cy="961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4198864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/>
          <p:cNvSpPr>
            <a:spLocks noChangeArrowheads="1"/>
          </p:cNvSpPr>
          <p:nvPr/>
        </p:nvSpPr>
        <p:spPr bwMode="auto">
          <a:xfrm>
            <a:off x="4427538" y="2924175"/>
            <a:ext cx="4465637" cy="2808288"/>
          </a:xfrm>
          <a:prstGeom prst="rect">
            <a:avLst/>
          </a:prstGeom>
          <a:solidFill>
            <a:srgbClr val="D9EDE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195" name="Rectangle 10"/>
          <p:cNvSpPr>
            <a:spLocks noChangeArrowheads="1"/>
          </p:cNvSpPr>
          <p:nvPr/>
        </p:nvSpPr>
        <p:spPr bwMode="auto">
          <a:xfrm>
            <a:off x="250825" y="2924175"/>
            <a:ext cx="3960813" cy="3529013"/>
          </a:xfrm>
          <a:prstGeom prst="rect">
            <a:avLst/>
          </a:prstGeom>
          <a:solidFill>
            <a:srgbClr val="FEFECA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title"/>
          </p:nvPr>
        </p:nvSpPr>
        <p:spPr>
          <a:xfrm>
            <a:off x="323850" y="304800"/>
            <a:ext cx="8424863" cy="381000"/>
          </a:xfrm>
          <a:solidFill>
            <a:srgbClr val="FF9933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de-DE" altLang="de-DE" sz="2000">
                <a:solidFill>
                  <a:schemeClr val="tx1"/>
                </a:solidFill>
                <a:latin typeface="Arial" panose="020B0604020202020204" pitchFamily="34" charset="0"/>
              </a:rPr>
              <a:t>SRP	Standardisierte Reifeprüfung / Maturavariationen</a:t>
            </a:r>
          </a:p>
        </p:txBody>
      </p:sp>
      <p:pic>
        <p:nvPicPr>
          <p:cNvPr id="8197" name="Picture 4" descr="Brief logo kle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04800"/>
            <a:ext cx="20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637" name="Group 205"/>
          <p:cNvGraphicFramePr>
            <a:graphicFrameLocks noGrp="1"/>
          </p:cNvGraphicFramePr>
          <p:nvPr/>
        </p:nvGraphicFramePr>
        <p:xfrm>
          <a:off x="6156325" y="1484313"/>
          <a:ext cx="2592388" cy="1160462"/>
        </p:xfrm>
        <a:graphic>
          <a:graphicData uri="http://schemas.openxmlformats.org/drawingml/2006/table">
            <a:tbl>
              <a:tblPr/>
              <a:tblGrid>
                <a:gridCol w="792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1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F1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4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F2</a:t>
                      </a:r>
                      <a:endParaRPr kumimoji="0" lang="de-A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F3</a:t>
                      </a:r>
                      <a:endParaRPr kumimoji="0" lang="de-A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F1</a:t>
                      </a:r>
                      <a:endParaRPr kumimoji="0" lang="de-A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9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F2</a:t>
                      </a:r>
                      <a:endParaRPr kumimoji="0" lang="de-A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B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507" name="Text Box 837"/>
          <p:cNvSpPr txBox="1">
            <a:spLocks noChangeArrowheads="1"/>
          </p:cNvSpPr>
          <p:nvPr/>
        </p:nvSpPr>
        <p:spPr bwMode="auto">
          <a:xfrm>
            <a:off x="2987675" y="981075"/>
            <a:ext cx="1866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000"/>
              <a:t>SCHRIFTLICH</a:t>
            </a:r>
            <a:endParaRPr lang="de-AT" altLang="de-DE" sz="2000"/>
          </a:p>
        </p:txBody>
      </p:sp>
      <p:sp>
        <p:nvSpPr>
          <p:cNvPr id="18508" name="Text Box 838"/>
          <p:cNvSpPr txBox="1">
            <a:spLocks noChangeArrowheads="1"/>
          </p:cNvSpPr>
          <p:nvPr/>
        </p:nvSpPr>
        <p:spPr bwMode="auto">
          <a:xfrm>
            <a:off x="250825" y="2924175"/>
            <a:ext cx="3917950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6223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6223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6223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6223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6223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23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23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23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23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800" b="1"/>
              <a:t>VwA</a:t>
            </a:r>
            <a:r>
              <a:rPr lang="de-DE" altLang="de-DE" sz="1800"/>
              <a:t>	vorwissenschaftliche Arbeit</a:t>
            </a:r>
            <a:r>
              <a:rPr lang="de-DE" altLang="de-DE" sz="1800" b="1"/>
              <a:t> </a:t>
            </a:r>
          </a:p>
          <a:p>
            <a:pPr eaLnBrk="1" hangingPunct="1"/>
            <a:r>
              <a:rPr lang="de-DE" altLang="de-DE" sz="1600" i="1"/>
              <a:t>7.Klasse/2.Semester einreichen</a:t>
            </a:r>
          </a:p>
          <a:p>
            <a:pPr eaLnBrk="1" hangingPunct="1"/>
            <a:endParaRPr lang="de-DE" altLang="de-DE" sz="1600" i="1"/>
          </a:p>
          <a:p>
            <a:pPr eaLnBrk="1" hangingPunct="1"/>
            <a:r>
              <a:rPr lang="de-DE" altLang="de-DE" sz="1800" b="1"/>
              <a:t>P/D    </a:t>
            </a:r>
            <a:r>
              <a:rPr lang="de-DE" altLang="de-DE" sz="1800"/>
              <a:t>Präsentation und Diskussion</a:t>
            </a:r>
          </a:p>
          <a:p>
            <a:pPr eaLnBrk="1" hangingPunct="1"/>
            <a:endParaRPr lang="de-DE" altLang="de-DE" sz="1800" b="1"/>
          </a:p>
          <a:p>
            <a:pPr eaLnBrk="1" hangingPunct="1"/>
            <a:r>
              <a:rPr lang="de-DE" altLang="de-DE" sz="1800" b="1"/>
              <a:t>D</a:t>
            </a:r>
            <a:r>
              <a:rPr lang="de-DE" altLang="de-DE" sz="1800"/>
              <a:t>	Deutsch (SRP)</a:t>
            </a:r>
          </a:p>
          <a:p>
            <a:pPr eaLnBrk="1" hangingPunct="1"/>
            <a:endParaRPr lang="de-DE" altLang="de-DE" sz="1800"/>
          </a:p>
          <a:p>
            <a:pPr eaLnBrk="1" hangingPunct="1"/>
            <a:r>
              <a:rPr lang="de-DE" altLang="de-DE" sz="1800" b="1"/>
              <a:t>LF</a:t>
            </a:r>
            <a:r>
              <a:rPr lang="de-DE" altLang="de-DE" sz="1800"/>
              <a:t>	Lebende Fremdsprache (SRP)</a:t>
            </a:r>
          </a:p>
          <a:p>
            <a:pPr eaLnBrk="1" hangingPunct="1"/>
            <a:endParaRPr lang="de-DE" altLang="de-DE" sz="1800"/>
          </a:p>
          <a:p>
            <a:pPr eaLnBrk="1" hangingPunct="1"/>
            <a:r>
              <a:rPr lang="de-DE" altLang="de-DE" sz="1800" b="1"/>
              <a:t>M</a:t>
            </a:r>
            <a:r>
              <a:rPr lang="de-DE" altLang="de-DE" sz="1800"/>
              <a:t>	Mathematik (SRP)</a:t>
            </a:r>
          </a:p>
          <a:p>
            <a:pPr eaLnBrk="1" hangingPunct="1"/>
            <a:endParaRPr lang="de-DE" altLang="de-DE" sz="1800"/>
          </a:p>
          <a:p>
            <a:pPr eaLnBrk="1" hangingPunct="1"/>
            <a:r>
              <a:rPr lang="de-DE" altLang="de-DE" sz="1800" b="1"/>
              <a:t>SF</a:t>
            </a:r>
            <a:r>
              <a:rPr lang="de-DE" altLang="de-DE" sz="1800"/>
              <a:t>	Schularbeitsfach</a:t>
            </a:r>
          </a:p>
          <a:p>
            <a:pPr eaLnBrk="1" hangingPunct="1"/>
            <a:endParaRPr lang="de-AT" altLang="de-DE" sz="1800"/>
          </a:p>
        </p:txBody>
      </p:sp>
      <p:sp>
        <p:nvSpPr>
          <p:cNvPr id="18509" name="Rectangle 839"/>
          <p:cNvSpPr>
            <a:spLocks noChangeArrowheads="1"/>
          </p:cNvSpPr>
          <p:nvPr/>
        </p:nvSpPr>
        <p:spPr bwMode="auto">
          <a:xfrm>
            <a:off x="7019925" y="981075"/>
            <a:ext cx="1527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000"/>
              <a:t>MÜNDLICH</a:t>
            </a:r>
            <a:endParaRPr lang="de-AT" altLang="de-DE" sz="2000"/>
          </a:p>
        </p:txBody>
      </p:sp>
      <p:sp>
        <p:nvSpPr>
          <p:cNvPr id="18510" name="Text Box 1114"/>
          <p:cNvSpPr txBox="1">
            <a:spLocks noChangeArrowheads="1"/>
          </p:cNvSpPr>
          <p:nvPr/>
        </p:nvSpPr>
        <p:spPr bwMode="auto">
          <a:xfrm>
            <a:off x="4535488" y="3284538"/>
            <a:ext cx="4608512" cy="2247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33400" indent="-533400">
              <a:tabLst>
                <a:tab pos="5334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5334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5334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5334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5334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1800" b="1"/>
              <a:t>F1,2,3</a:t>
            </a:r>
            <a:r>
              <a:rPr lang="de-DE" sz="1800"/>
              <a:t> </a:t>
            </a:r>
            <a:r>
              <a:rPr lang="de-DE" sz="1800" dirty="0"/>
              <a:t>	</a:t>
            </a:r>
            <a:r>
              <a:rPr lang="de-DE" sz="1800" i="1" dirty="0"/>
              <a:t>Fächer</a:t>
            </a:r>
            <a:endParaRPr lang="de-DE" sz="1800" dirty="0"/>
          </a:p>
          <a:p>
            <a:pPr marL="990600" lvl="1" indent="-533400">
              <a:defRPr/>
            </a:pPr>
            <a:endParaRPr lang="de-DE" sz="1800" dirty="0"/>
          </a:p>
          <a:p>
            <a:pPr marL="990600" lvl="1" indent="-533400">
              <a:defRPr/>
            </a:pPr>
            <a:r>
              <a:rPr lang="de-DE" sz="1800" dirty="0"/>
              <a:t>2 Fächer</a:t>
            </a:r>
          </a:p>
          <a:p>
            <a:pPr marL="876300" indent="-342900">
              <a:buFontTx/>
              <a:buAutoNum type="arabicPlain" startAt="10"/>
              <a:defRPr/>
            </a:pPr>
            <a:r>
              <a:rPr lang="de-DE" sz="1600" dirty="0"/>
              <a:t>Wochenstundenzahl/Oberstufe</a:t>
            </a:r>
          </a:p>
          <a:p>
            <a:pPr marL="876300" indent="-342900">
              <a:buFontTx/>
              <a:buAutoNum type="arabicPlain" startAt="10"/>
              <a:defRPr/>
            </a:pPr>
            <a:endParaRPr lang="de-DE" sz="1800" dirty="0"/>
          </a:p>
          <a:p>
            <a:pPr marL="990600" lvl="1" indent="-533400">
              <a:defRPr/>
            </a:pPr>
            <a:r>
              <a:rPr lang="de-DE" sz="1800" dirty="0">
                <a:solidFill>
                  <a:srgbClr val="000000"/>
                </a:solidFill>
              </a:rPr>
              <a:t>3 Fächer:</a:t>
            </a:r>
          </a:p>
          <a:p>
            <a:pPr indent="9525">
              <a:defRPr/>
            </a:pPr>
            <a:r>
              <a:rPr lang="de-DE" sz="1600" dirty="0">
                <a:solidFill>
                  <a:srgbClr val="000000"/>
                </a:solidFill>
              </a:rPr>
              <a:t>15  Wochenstundenzahl/Oberstufe</a:t>
            </a:r>
            <a:endParaRPr lang="de-DE" sz="18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de-DE" altLang="de-DE" sz="1800" dirty="0"/>
          </a:p>
        </p:txBody>
      </p:sp>
      <p:graphicFrame>
        <p:nvGraphicFramePr>
          <p:cNvPr id="18712" name="Group 280"/>
          <p:cNvGraphicFramePr>
            <a:graphicFrameLocks noGrp="1"/>
          </p:cNvGraphicFramePr>
          <p:nvPr/>
        </p:nvGraphicFramePr>
        <p:xfrm>
          <a:off x="2916238" y="1557338"/>
          <a:ext cx="2943227" cy="1087437"/>
        </p:xfrm>
        <a:graphic>
          <a:graphicData uri="http://schemas.openxmlformats.org/drawingml/2006/table">
            <a:tbl>
              <a:tblPr/>
              <a:tblGrid>
                <a:gridCol w="208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9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7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de-A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LF </a:t>
                      </a:r>
                      <a:endParaRPr kumimoji="0" lang="de-A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  <a:endParaRPr kumimoji="0" lang="de-A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de-A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anchor="ctr" anchorCtr="1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LF</a:t>
                      </a:r>
                      <a:endParaRPr kumimoji="0" lang="de-A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anchor="ctr" anchorCtr="1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  <a:endParaRPr kumimoji="0" lang="de-A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anchor="ctr" anchorCtr="1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SF</a:t>
                      </a:r>
                      <a:endParaRPr kumimoji="0" lang="de-A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anchor="ctr" anchorCtr="1" horzOverflow="overflow">
                    <a:lnL>
                      <a:noFill/>
                    </a:lnL>
                    <a:lnR cap="flat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711" name="Group 279"/>
          <p:cNvGraphicFramePr>
            <a:graphicFrameLocks noGrp="1"/>
          </p:cNvGraphicFramePr>
          <p:nvPr/>
        </p:nvGraphicFramePr>
        <p:xfrm>
          <a:off x="1258888" y="1484313"/>
          <a:ext cx="1258887" cy="1160462"/>
        </p:xfrm>
        <a:graphic>
          <a:graphicData uri="http://schemas.openxmlformats.org/drawingml/2006/table">
            <a:tbl>
              <a:tblPr/>
              <a:tblGrid>
                <a:gridCol w="1258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VwA</a:t>
                      </a: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P/D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VwA</a:t>
                      </a: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P/D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707" name="Group 275"/>
          <p:cNvGraphicFramePr>
            <a:graphicFrameLocks noGrp="1"/>
          </p:cNvGraphicFramePr>
          <p:nvPr/>
        </p:nvGraphicFramePr>
        <p:xfrm>
          <a:off x="395288" y="1484313"/>
          <a:ext cx="863600" cy="1160462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VwA</a:t>
                      </a:r>
                      <a:endParaRPr kumimoji="0" lang="de-A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3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VwA</a:t>
                      </a:r>
                      <a:endParaRPr kumimoji="0" lang="de-A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3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240" name="Textfeld 1"/>
          <p:cNvSpPr txBox="1">
            <a:spLocks noChangeArrowheads="1"/>
          </p:cNvSpPr>
          <p:nvPr/>
        </p:nvSpPr>
        <p:spPr bwMode="auto">
          <a:xfrm>
            <a:off x="844550" y="963613"/>
            <a:ext cx="760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AT" altLang="de-DE" sz="2000"/>
              <a:t>VWA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5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07" grpId="0"/>
      <p:bldP spid="1850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8"/>
          <p:cNvSpPr>
            <a:spLocks noChangeArrowheads="1"/>
          </p:cNvSpPr>
          <p:nvPr/>
        </p:nvSpPr>
        <p:spPr bwMode="auto">
          <a:xfrm>
            <a:off x="684213" y="1196975"/>
            <a:ext cx="7843837" cy="2917564"/>
          </a:xfrm>
          <a:prstGeom prst="rect">
            <a:avLst/>
          </a:prstGeom>
          <a:solidFill>
            <a:srgbClr val="FEFECA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1506" name="Rectangle 7"/>
          <p:cNvSpPr>
            <a:spLocks noChangeArrowheads="1"/>
          </p:cNvSpPr>
          <p:nvPr/>
        </p:nvSpPr>
        <p:spPr bwMode="auto">
          <a:xfrm>
            <a:off x="683568" y="4287640"/>
            <a:ext cx="7850187" cy="2093688"/>
          </a:xfrm>
          <a:prstGeom prst="rect">
            <a:avLst/>
          </a:prstGeom>
          <a:solidFill>
            <a:srgbClr val="FEDEB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72400" cy="381000"/>
          </a:xfrm>
          <a:solidFill>
            <a:srgbClr val="FF9933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 eaLnBrk="1" hangingPunct="1"/>
            <a:r>
              <a:rPr lang="de-DE" sz="2000">
                <a:solidFill>
                  <a:schemeClr val="tx1"/>
                </a:solidFill>
                <a:latin typeface="Arial" charset="0"/>
              </a:rPr>
              <a:t>Wahlmöglichkeiten bei der mündlichen Matura</a:t>
            </a:r>
          </a:p>
        </p:txBody>
      </p:sp>
      <p:pic>
        <p:nvPicPr>
          <p:cNvPr id="21508" name="Picture 4" descr="Brief logo kle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33400"/>
            <a:ext cx="20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900113" y="1268413"/>
            <a:ext cx="73914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30238">
              <a:spcBef>
                <a:spcPct val="50000"/>
              </a:spcBef>
            </a:pPr>
            <a:r>
              <a:rPr lang="de-DE" sz="1800" dirty="0"/>
              <a:t>Jedes Unterrichtsfach (auch Wahlpflichtfach)  ist wählbar.</a:t>
            </a:r>
            <a:br>
              <a:rPr lang="de-DE" sz="1800" dirty="0"/>
            </a:br>
            <a:r>
              <a:rPr lang="de-DE" sz="1800" dirty="0"/>
              <a:t>In </a:t>
            </a:r>
            <a:r>
              <a:rPr lang="de-DE" sz="1800" b="1" dirty="0"/>
              <a:t>Pflicht- und Wahlpflichtfach desselben Gegenstands </a:t>
            </a:r>
            <a:r>
              <a:rPr lang="de-DE" sz="1800" dirty="0"/>
              <a:t>dürfen aber </a:t>
            </a:r>
            <a:r>
              <a:rPr lang="de-DE" sz="1800" b="1" dirty="0"/>
              <a:t>keine 2 Prüfungen </a:t>
            </a:r>
            <a:r>
              <a:rPr lang="de-DE" sz="1800" dirty="0"/>
              <a:t>abgelegt werden (nur kombiniert möglich).</a:t>
            </a:r>
            <a:br>
              <a:rPr lang="de-DE" sz="1800" dirty="0"/>
            </a:br>
            <a:r>
              <a:rPr lang="de-DE" sz="1800" dirty="0"/>
              <a:t>	</a:t>
            </a:r>
            <a:r>
              <a:rPr lang="de-DE" sz="1800" dirty="0" err="1"/>
              <a:t>Freifach</a:t>
            </a:r>
            <a:r>
              <a:rPr lang="de-DE" sz="1800" dirty="0"/>
              <a:t>, </a:t>
            </a:r>
            <a:r>
              <a:rPr lang="de-DE" sz="1800" dirty="0" err="1"/>
              <a:t>Überbucher</a:t>
            </a:r>
            <a:r>
              <a:rPr lang="de-DE" sz="1800" dirty="0"/>
              <a:t> NICHT </a:t>
            </a:r>
            <a:r>
              <a:rPr lang="de-DE" sz="1800" dirty="0" err="1"/>
              <a:t>maturabel</a:t>
            </a:r>
            <a:r>
              <a:rPr lang="de-DE" sz="1800" dirty="0"/>
              <a:t>!</a:t>
            </a:r>
          </a:p>
          <a:p>
            <a:pPr>
              <a:spcBef>
                <a:spcPct val="50000"/>
              </a:spcBef>
            </a:pPr>
            <a:r>
              <a:rPr lang="de-DE" sz="1800" dirty="0"/>
              <a:t>Muss mindestens bis zur vorletzten Schulstufe besucht worden sein, mindestens 4 </a:t>
            </a:r>
            <a:r>
              <a:rPr lang="de-DE" sz="1800" dirty="0" err="1"/>
              <a:t>JWStd</a:t>
            </a:r>
            <a:r>
              <a:rPr lang="de-DE" sz="1800" dirty="0"/>
              <a:t>.</a:t>
            </a:r>
            <a:endParaRPr lang="de-DE" sz="900" dirty="0"/>
          </a:p>
          <a:p>
            <a:pPr marL="714375">
              <a:spcBef>
                <a:spcPct val="50000"/>
              </a:spcBef>
            </a:pPr>
            <a:r>
              <a:rPr lang="de-DE" sz="1800" u="sng" dirty="0"/>
              <a:t>2 mündliche Prüfungen:</a:t>
            </a:r>
            <a:r>
              <a:rPr lang="de-DE" sz="1800" dirty="0"/>
              <a:t> mindestens 10 Jahreswochenstunden</a:t>
            </a:r>
            <a:endParaRPr lang="de-DE" sz="900" dirty="0"/>
          </a:p>
          <a:p>
            <a:pPr marL="714375">
              <a:spcBef>
                <a:spcPct val="50000"/>
              </a:spcBef>
            </a:pPr>
            <a:r>
              <a:rPr lang="de-DE" sz="1800" u="sng" dirty="0"/>
              <a:t>3 mündliche Prüfungen:</a:t>
            </a:r>
            <a:r>
              <a:rPr lang="de-DE" sz="1800" dirty="0"/>
              <a:t> mindestens 15 Jahreswochenstunden</a:t>
            </a:r>
          </a:p>
          <a:p>
            <a:pPr marL="714375">
              <a:spcBef>
                <a:spcPct val="50000"/>
              </a:spcBef>
            </a:pPr>
            <a:endParaRPr lang="de-DE" sz="1800" dirty="0"/>
          </a:p>
          <a:p>
            <a:pPr>
              <a:spcBef>
                <a:spcPct val="50000"/>
              </a:spcBef>
            </a:pPr>
            <a:r>
              <a:rPr lang="de-AT" sz="1800" dirty="0"/>
              <a:t>Ein lehrplanautonomer Schwerpunkt muss sich in der schriftlichen Klausur oder/und der mündlichen Prüfung abbilden.</a:t>
            </a:r>
          </a:p>
          <a:p>
            <a:pPr>
              <a:spcBef>
                <a:spcPct val="50000"/>
              </a:spcBef>
            </a:pPr>
            <a:r>
              <a:rPr lang="de-AT" sz="1800" dirty="0"/>
              <a:t>im </a:t>
            </a:r>
            <a:r>
              <a:rPr lang="de-AT" sz="1800" dirty="0" err="1"/>
              <a:t>InfRg</a:t>
            </a:r>
            <a:r>
              <a:rPr lang="de-AT" sz="1800" dirty="0"/>
              <a:t>:	</a:t>
            </a:r>
            <a:r>
              <a:rPr lang="de-AT" sz="1800" dirty="0" err="1"/>
              <a:t>Inf</a:t>
            </a:r>
            <a:r>
              <a:rPr lang="de-DE" sz="1800" dirty="0" err="1"/>
              <a:t>ormatik</a:t>
            </a:r>
            <a:endParaRPr lang="de-DE" sz="1800" dirty="0"/>
          </a:p>
          <a:p>
            <a:pPr>
              <a:spcBef>
                <a:spcPct val="50000"/>
              </a:spcBef>
            </a:pPr>
            <a:r>
              <a:rPr lang="de-DE" sz="1800" dirty="0"/>
              <a:t>Im </a:t>
            </a:r>
            <a:r>
              <a:rPr lang="de-DE" sz="1800" dirty="0" err="1"/>
              <a:t>SpRg</a:t>
            </a:r>
            <a:r>
              <a:rPr lang="de-DE" sz="1800" dirty="0"/>
              <a:t>: 	Sportkunde</a:t>
            </a:r>
            <a:endParaRPr lang="de-AT" sz="1800" dirty="0"/>
          </a:p>
          <a:p>
            <a:endParaRPr lang="de-AT" sz="18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11188" y="4581128"/>
            <a:ext cx="7994650" cy="1799163"/>
          </a:xfrm>
          <a:prstGeom prst="rect">
            <a:avLst/>
          </a:prstGeom>
          <a:solidFill>
            <a:srgbClr val="FEDEB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611188" y="1125538"/>
            <a:ext cx="7993062" cy="1282799"/>
          </a:xfrm>
          <a:prstGeom prst="rect">
            <a:avLst/>
          </a:prstGeom>
          <a:solidFill>
            <a:srgbClr val="FEFECA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11188" y="2612095"/>
            <a:ext cx="7994650" cy="1776813"/>
          </a:xfrm>
          <a:prstGeom prst="rect">
            <a:avLst/>
          </a:prstGeom>
          <a:solidFill>
            <a:srgbClr val="D9EDE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3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381000"/>
            <a:ext cx="7921625" cy="381000"/>
          </a:xfrm>
          <a:solidFill>
            <a:srgbClr val="FF9933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 eaLnBrk="1" hangingPunct="1"/>
            <a:r>
              <a:rPr lang="de-AT" sz="2000">
                <a:solidFill>
                  <a:schemeClr val="tx1"/>
                </a:solidFill>
                <a:latin typeface="Arial" charset="0"/>
              </a:rPr>
              <a:t>Beispiele zur Wahlmöglichkeit</a:t>
            </a:r>
            <a:endParaRPr lang="de-DE" sz="20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2533" name="Picture 6" descr="Brief logo kle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381000"/>
            <a:ext cx="20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827088" y="981075"/>
            <a:ext cx="7667625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381000" algn="l"/>
              </a:tabLst>
            </a:pPr>
            <a:endParaRPr lang="de-DE" b="1" dirty="0"/>
          </a:p>
          <a:p>
            <a:pPr>
              <a:tabLst>
                <a:tab pos="381000" algn="l"/>
              </a:tabLst>
            </a:pPr>
            <a:r>
              <a:rPr lang="de-DE" sz="2000" b="1" dirty="0"/>
              <a:t>H </a:t>
            </a:r>
            <a:r>
              <a:rPr lang="de-DE" sz="2000" dirty="0"/>
              <a:t>(7 </a:t>
            </a:r>
            <a:r>
              <a:rPr lang="de-DE" sz="2000" dirty="0" err="1"/>
              <a:t>JWStd</a:t>
            </a:r>
            <a:r>
              <a:rPr lang="de-DE" sz="2000" dirty="0"/>
              <a:t>) + </a:t>
            </a:r>
            <a:r>
              <a:rPr lang="de-DE" sz="2000" b="1" dirty="0"/>
              <a:t>PP </a:t>
            </a:r>
            <a:r>
              <a:rPr lang="de-DE" sz="2000" dirty="0"/>
              <a:t>(4 </a:t>
            </a:r>
            <a:r>
              <a:rPr lang="de-DE" sz="2000" dirty="0" err="1"/>
              <a:t>JWStd</a:t>
            </a:r>
            <a:r>
              <a:rPr lang="de-DE" sz="2000" dirty="0"/>
              <a:t>) = </a:t>
            </a:r>
            <a:r>
              <a:rPr lang="de-DE" sz="2000" b="1" dirty="0"/>
              <a:t>11</a:t>
            </a:r>
            <a:r>
              <a:rPr lang="de-DE" sz="2000" dirty="0"/>
              <a:t> </a:t>
            </a:r>
            <a:r>
              <a:rPr lang="de-DE" sz="2000" dirty="0" err="1"/>
              <a:t>JWStd</a:t>
            </a:r>
            <a:r>
              <a:rPr lang="de-DE" sz="2000" dirty="0"/>
              <a:t> </a:t>
            </a:r>
          </a:p>
          <a:p>
            <a:pPr>
              <a:tabLst>
                <a:tab pos="381000" algn="l"/>
              </a:tabLst>
            </a:pPr>
            <a:endParaRPr lang="de-DE" sz="2000" dirty="0"/>
          </a:p>
          <a:p>
            <a:pPr>
              <a:tabLst>
                <a:tab pos="381000" algn="l"/>
              </a:tabLst>
            </a:pPr>
            <a:r>
              <a:rPr lang="de-DE" sz="2000" b="1" dirty="0" err="1"/>
              <a:t>Gg</a:t>
            </a:r>
            <a:r>
              <a:rPr lang="de-DE" sz="2000" b="1" dirty="0"/>
              <a:t> </a:t>
            </a:r>
            <a:r>
              <a:rPr lang="de-DE" sz="2000" dirty="0"/>
              <a:t>(7 </a:t>
            </a:r>
            <a:r>
              <a:rPr lang="de-DE" sz="2000" dirty="0" err="1"/>
              <a:t>JWStd</a:t>
            </a:r>
            <a:r>
              <a:rPr lang="de-DE" sz="2000" dirty="0"/>
              <a:t>) + WPF </a:t>
            </a:r>
            <a:r>
              <a:rPr lang="de-DE" sz="2000" b="1" dirty="0" err="1"/>
              <a:t>Bio</a:t>
            </a:r>
            <a:r>
              <a:rPr lang="de-DE" sz="2000" b="1" baseline="-25000" dirty="0" err="1"/>
              <a:t>b</a:t>
            </a:r>
            <a:r>
              <a:rPr lang="de-DE" sz="2000" dirty="0"/>
              <a:t> (4 </a:t>
            </a:r>
            <a:r>
              <a:rPr lang="de-DE" sz="2000" dirty="0" err="1"/>
              <a:t>JWStd</a:t>
            </a:r>
            <a:r>
              <a:rPr lang="de-DE" sz="2000" dirty="0"/>
              <a:t>) = </a:t>
            </a:r>
            <a:r>
              <a:rPr lang="de-DE" sz="2000" b="1" dirty="0"/>
              <a:t>11</a:t>
            </a:r>
            <a:r>
              <a:rPr lang="de-DE" sz="2000" dirty="0"/>
              <a:t> </a:t>
            </a:r>
            <a:r>
              <a:rPr lang="de-DE" sz="2000" dirty="0" err="1"/>
              <a:t>JWStd</a:t>
            </a:r>
            <a:endParaRPr lang="de-DE" sz="2000" dirty="0"/>
          </a:p>
          <a:p>
            <a:pPr>
              <a:tabLst>
                <a:tab pos="381000" algn="l"/>
              </a:tabLst>
            </a:pPr>
            <a:endParaRPr lang="de-DE" sz="2000" dirty="0"/>
          </a:p>
          <a:p>
            <a:pPr>
              <a:tabLst>
                <a:tab pos="381000" algn="l"/>
              </a:tabLst>
            </a:pPr>
            <a:endParaRPr lang="de-DE" sz="2000" dirty="0"/>
          </a:p>
          <a:p>
            <a:pPr>
              <a:tabLst>
                <a:tab pos="381000" algn="l"/>
              </a:tabLst>
            </a:pPr>
            <a:r>
              <a:rPr lang="de-DE" sz="2000" b="1" dirty="0"/>
              <a:t>Bio</a:t>
            </a:r>
            <a:r>
              <a:rPr lang="de-DE" sz="2000" dirty="0"/>
              <a:t> </a:t>
            </a:r>
            <a:r>
              <a:rPr lang="de-DE" sz="2000" dirty="0" err="1"/>
              <a:t>SRg</a:t>
            </a:r>
            <a:r>
              <a:rPr lang="de-DE" sz="2000" dirty="0"/>
              <a:t> (6 </a:t>
            </a:r>
            <a:r>
              <a:rPr lang="de-DE" sz="2000" dirty="0" err="1"/>
              <a:t>JWStd</a:t>
            </a:r>
            <a:r>
              <a:rPr lang="de-DE" sz="2000" dirty="0"/>
              <a:t>) + </a:t>
            </a:r>
            <a:r>
              <a:rPr lang="de-DE" sz="2000" b="1" dirty="0" err="1"/>
              <a:t>Ch</a:t>
            </a:r>
            <a:r>
              <a:rPr lang="de-DE" sz="2000" dirty="0"/>
              <a:t> (4 </a:t>
            </a:r>
            <a:r>
              <a:rPr lang="de-DE" sz="2000" dirty="0" err="1"/>
              <a:t>JWStd</a:t>
            </a:r>
            <a:r>
              <a:rPr lang="de-DE" sz="2000" dirty="0"/>
              <a:t>) + </a:t>
            </a:r>
            <a:r>
              <a:rPr lang="de-DE" sz="2000" b="1" dirty="0"/>
              <a:t>PP</a:t>
            </a:r>
            <a:r>
              <a:rPr lang="de-DE" sz="2000" dirty="0"/>
              <a:t>(4 </a:t>
            </a:r>
            <a:r>
              <a:rPr lang="de-DE" sz="2000" dirty="0" err="1"/>
              <a:t>JWStd</a:t>
            </a:r>
            <a:r>
              <a:rPr lang="de-DE" sz="2000" dirty="0"/>
              <a:t>) = </a:t>
            </a:r>
            <a:r>
              <a:rPr lang="de-DE" sz="2000" b="1" dirty="0"/>
              <a:t>14</a:t>
            </a:r>
            <a:r>
              <a:rPr lang="de-DE" sz="2000" dirty="0"/>
              <a:t> </a:t>
            </a:r>
            <a:r>
              <a:rPr lang="de-DE" sz="2000" dirty="0" err="1"/>
              <a:t>JWStd</a:t>
            </a:r>
            <a:r>
              <a:rPr lang="de-DE" sz="2000" dirty="0"/>
              <a:t> </a:t>
            </a:r>
            <a:r>
              <a:rPr lang="de-DE" sz="2000" b="1" dirty="0"/>
              <a:t>Nicht zulässig (mind. 15 </a:t>
            </a:r>
            <a:r>
              <a:rPr lang="de-DE" sz="2000" b="1" dirty="0" err="1"/>
              <a:t>JWStd</a:t>
            </a:r>
            <a:r>
              <a:rPr lang="de-DE" sz="2000" b="1" dirty="0"/>
              <a:t> nötig)!</a:t>
            </a:r>
          </a:p>
          <a:p>
            <a:pPr>
              <a:tabLst>
                <a:tab pos="381000" algn="l"/>
              </a:tabLst>
            </a:pPr>
            <a:endParaRPr lang="de-DE" sz="2000" dirty="0"/>
          </a:p>
          <a:p>
            <a:pPr>
              <a:tabLst>
                <a:tab pos="381000" algn="l"/>
              </a:tabLst>
            </a:pPr>
            <a:r>
              <a:rPr lang="de-DE" sz="2000" b="1" dirty="0"/>
              <a:t>Bio</a:t>
            </a:r>
            <a:r>
              <a:rPr lang="de-DE" sz="2000" dirty="0"/>
              <a:t> </a:t>
            </a:r>
            <a:r>
              <a:rPr lang="de-DE" sz="2000" dirty="0" err="1"/>
              <a:t>Gym</a:t>
            </a:r>
            <a:r>
              <a:rPr lang="de-DE" sz="2000" dirty="0"/>
              <a:t> (6 </a:t>
            </a:r>
            <a:r>
              <a:rPr lang="de-DE" sz="2000" dirty="0" err="1"/>
              <a:t>JWStd</a:t>
            </a:r>
            <a:r>
              <a:rPr lang="de-DE" sz="2000" dirty="0"/>
              <a:t>) + </a:t>
            </a:r>
            <a:r>
              <a:rPr lang="de-DE" sz="2000" b="1" dirty="0" err="1"/>
              <a:t>Ch</a:t>
            </a:r>
            <a:r>
              <a:rPr lang="de-DE" sz="2000" dirty="0"/>
              <a:t> (4 </a:t>
            </a:r>
            <a:r>
              <a:rPr lang="de-DE" sz="2000" dirty="0" err="1"/>
              <a:t>JWStd</a:t>
            </a:r>
            <a:r>
              <a:rPr lang="de-DE" sz="2000" dirty="0"/>
              <a:t>) + </a:t>
            </a:r>
            <a:r>
              <a:rPr lang="de-DE" sz="2000" b="1" dirty="0" err="1"/>
              <a:t>PP+PP</a:t>
            </a:r>
            <a:r>
              <a:rPr lang="de-DE" sz="2000" b="1" baseline="-25000" dirty="0" err="1"/>
              <a:t>b</a:t>
            </a:r>
            <a:r>
              <a:rPr lang="de-DE" sz="2000" dirty="0"/>
              <a:t>(4+4 </a:t>
            </a:r>
            <a:r>
              <a:rPr lang="de-DE" sz="2000" dirty="0" err="1"/>
              <a:t>JWStd</a:t>
            </a:r>
            <a:r>
              <a:rPr lang="de-DE" sz="2000" dirty="0"/>
              <a:t>) = </a:t>
            </a:r>
          </a:p>
          <a:p>
            <a:pPr>
              <a:tabLst>
                <a:tab pos="381000" algn="l"/>
              </a:tabLst>
            </a:pPr>
            <a:r>
              <a:rPr lang="de-DE" sz="2000" b="1" dirty="0"/>
              <a:t>18</a:t>
            </a:r>
            <a:r>
              <a:rPr lang="de-DE" sz="2000" dirty="0"/>
              <a:t> </a:t>
            </a:r>
            <a:r>
              <a:rPr lang="de-DE" sz="2000" dirty="0" err="1"/>
              <a:t>JWStd</a:t>
            </a:r>
            <a:r>
              <a:rPr lang="de-DE" sz="2000" dirty="0"/>
              <a:t> (1 Prüfung in </a:t>
            </a:r>
            <a:r>
              <a:rPr lang="de-DE" sz="2000" dirty="0" err="1"/>
              <a:t>PP+PP</a:t>
            </a:r>
            <a:r>
              <a:rPr lang="de-DE" sz="2000" baseline="-25000" dirty="0" err="1"/>
              <a:t>b</a:t>
            </a:r>
            <a:r>
              <a:rPr lang="de-DE" sz="2000" dirty="0"/>
              <a:t> gemeinsam)</a:t>
            </a:r>
          </a:p>
          <a:p>
            <a:pPr>
              <a:tabLst>
                <a:tab pos="381000" algn="l"/>
              </a:tabLst>
            </a:pPr>
            <a:endParaRPr lang="de-DE" sz="2000" dirty="0"/>
          </a:p>
          <a:p>
            <a:pPr>
              <a:tabLst>
                <a:tab pos="381000" algn="l"/>
              </a:tabLst>
            </a:pPr>
            <a:endParaRPr lang="de-DE" sz="1000" b="1" dirty="0"/>
          </a:p>
          <a:p>
            <a:pPr>
              <a:tabLst>
                <a:tab pos="381000" algn="l"/>
              </a:tabLst>
            </a:pPr>
            <a:r>
              <a:rPr lang="de-DE" sz="2000" b="1" dirty="0"/>
              <a:t>H</a:t>
            </a:r>
            <a:r>
              <a:rPr lang="de-DE" sz="2000" dirty="0"/>
              <a:t> (7 </a:t>
            </a:r>
            <a:r>
              <a:rPr lang="de-DE" sz="2000" dirty="0" err="1"/>
              <a:t>JWStd</a:t>
            </a:r>
            <a:r>
              <a:rPr lang="de-DE" sz="2000" dirty="0"/>
              <a:t>) + </a:t>
            </a:r>
            <a:r>
              <a:rPr lang="de-DE" sz="2000" b="1" dirty="0"/>
              <a:t>PP</a:t>
            </a:r>
            <a:r>
              <a:rPr lang="de-DE" sz="2000" dirty="0"/>
              <a:t> (4 </a:t>
            </a:r>
            <a:r>
              <a:rPr lang="de-DE" sz="2000" dirty="0" err="1"/>
              <a:t>JWStd</a:t>
            </a:r>
            <a:r>
              <a:rPr lang="de-DE" sz="2000" dirty="0"/>
              <a:t>) + WPF </a:t>
            </a:r>
            <a:r>
              <a:rPr lang="de-DE" sz="2000" b="1" dirty="0" err="1"/>
              <a:t>PP</a:t>
            </a:r>
            <a:r>
              <a:rPr lang="de-DE" sz="2000" b="1" baseline="-25000" dirty="0" err="1"/>
              <a:t>b</a:t>
            </a:r>
            <a:r>
              <a:rPr lang="de-DE" sz="2000" dirty="0"/>
              <a:t> (4 </a:t>
            </a:r>
            <a:r>
              <a:rPr lang="de-DE" sz="2000" dirty="0" err="1"/>
              <a:t>JWStd</a:t>
            </a:r>
            <a:r>
              <a:rPr lang="de-DE" sz="2000" dirty="0"/>
              <a:t>) = </a:t>
            </a:r>
            <a:r>
              <a:rPr lang="de-DE" sz="2000" b="1" dirty="0"/>
              <a:t>15</a:t>
            </a:r>
            <a:r>
              <a:rPr lang="de-DE" sz="2000" dirty="0"/>
              <a:t> </a:t>
            </a:r>
            <a:r>
              <a:rPr lang="de-DE" sz="2000" dirty="0" err="1"/>
              <a:t>JWStd</a:t>
            </a:r>
            <a:br>
              <a:rPr lang="de-DE" sz="2000" dirty="0"/>
            </a:br>
            <a:r>
              <a:rPr lang="de-DE" sz="2000" b="1" dirty="0"/>
              <a:t>Nicht zulässig (PP als Pflicht- und WPF gewählt)!</a:t>
            </a:r>
          </a:p>
          <a:p>
            <a:pPr>
              <a:tabLst>
                <a:tab pos="381000" algn="l"/>
              </a:tabLst>
            </a:pPr>
            <a:endParaRPr lang="de-DE" sz="2000" dirty="0"/>
          </a:p>
          <a:p>
            <a:pPr>
              <a:tabLst>
                <a:tab pos="381000" algn="l"/>
              </a:tabLst>
            </a:pPr>
            <a:r>
              <a:rPr lang="de-DE" sz="2000" b="1" dirty="0"/>
              <a:t>H</a:t>
            </a:r>
            <a:r>
              <a:rPr lang="de-DE" sz="2000" dirty="0"/>
              <a:t> (7 </a:t>
            </a:r>
            <a:r>
              <a:rPr lang="de-DE" sz="2000" dirty="0" err="1"/>
              <a:t>JWStd</a:t>
            </a:r>
            <a:r>
              <a:rPr lang="de-DE" sz="2000" dirty="0"/>
              <a:t>) + </a:t>
            </a:r>
            <a:r>
              <a:rPr lang="de-DE" sz="2000" b="1" dirty="0" err="1"/>
              <a:t>Ch</a:t>
            </a:r>
            <a:r>
              <a:rPr lang="de-DE" sz="2000" dirty="0"/>
              <a:t> (4 </a:t>
            </a:r>
            <a:r>
              <a:rPr lang="de-DE" sz="2000" dirty="0" err="1"/>
              <a:t>JWStd</a:t>
            </a:r>
            <a:r>
              <a:rPr lang="de-DE" sz="2000" dirty="0"/>
              <a:t>) + </a:t>
            </a:r>
            <a:r>
              <a:rPr lang="de-DE" sz="2000" b="1" dirty="0"/>
              <a:t>BE </a:t>
            </a:r>
            <a:r>
              <a:rPr lang="de-DE" sz="2000" dirty="0"/>
              <a:t>(7 </a:t>
            </a:r>
            <a:r>
              <a:rPr lang="de-DE" sz="2000" dirty="0" err="1"/>
              <a:t>JWStd</a:t>
            </a:r>
            <a:r>
              <a:rPr lang="de-DE" sz="2000" dirty="0"/>
              <a:t>, wenn als alternativer Pflichtgegenstand gewählt) = </a:t>
            </a:r>
            <a:r>
              <a:rPr lang="de-DE" sz="2000" b="1" dirty="0"/>
              <a:t>18</a:t>
            </a:r>
            <a:r>
              <a:rPr lang="de-DE" sz="2000" dirty="0"/>
              <a:t> </a:t>
            </a:r>
            <a:r>
              <a:rPr lang="de-DE" sz="2000" dirty="0" err="1"/>
              <a:t>JWStd</a:t>
            </a:r>
            <a:endParaRPr lang="de-DE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7974666" y="1170664"/>
            <a:ext cx="50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7200" dirty="0">
                <a:solidFill>
                  <a:srgbClr val="00B050"/>
                </a:solidFill>
              </a:rPr>
              <a:t>✓</a:t>
            </a:r>
            <a:endParaRPr lang="de-AT" sz="7200" dirty="0"/>
          </a:p>
        </p:txBody>
      </p:sp>
      <p:sp>
        <p:nvSpPr>
          <p:cNvPr id="9" name="Textfeld 8"/>
          <p:cNvSpPr txBox="1"/>
          <p:nvPr/>
        </p:nvSpPr>
        <p:spPr>
          <a:xfrm>
            <a:off x="7977572" y="5367915"/>
            <a:ext cx="50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7200" dirty="0">
                <a:solidFill>
                  <a:srgbClr val="00B050"/>
                </a:solidFill>
              </a:rPr>
              <a:t>✓</a:t>
            </a:r>
            <a:endParaRPr lang="de-AT" sz="7200" dirty="0"/>
          </a:p>
        </p:txBody>
      </p:sp>
      <p:sp>
        <p:nvSpPr>
          <p:cNvPr id="10" name="Textfeld 9"/>
          <p:cNvSpPr txBox="1"/>
          <p:nvPr/>
        </p:nvSpPr>
        <p:spPr>
          <a:xfrm>
            <a:off x="8100194" y="4221088"/>
            <a:ext cx="50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7200" dirty="0">
                <a:solidFill>
                  <a:srgbClr val="C00000"/>
                </a:solidFill>
                <a:latin typeface="Arial Rounded MT Bold" pitchFamily="34" charset="0"/>
              </a:rPr>
              <a:t>x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990657" y="3310052"/>
            <a:ext cx="50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7200" dirty="0">
                <a:solidFill>
                  <a:srgbClr val="00B050"/>
                </a:solidFill>
              </a:rPr>
              <a:t>✓</a:t>
            </a:r>
            <a:endParaRPr lang="de-AT" sz="72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0A0A91B-7ED1-8F18-C679-5C592542CDAC}"/>
              </a:ext>
            </a:extLst>
          </p:cNvPr>
          <p:cNvSpPr txBox="1"/>
          <p:nvPr/>
        </p:nvSpPr>
        <p:spPr>
          <a:xfrm>
            <a:off x="8096921" y="2216262"/>
            <a:ext cx="50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7200" dirty="0">
                <a:solidFill>
                  <a:srgbClr val="C00000"/>
                </a:solidFill>
                <a:latin typeface="Arial Rounded MT Bold" pitchFamily="34" charset="0"/>
              </a:rPr>
              <a:t>x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5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5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5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" y="1095375"/>
            <a:ext cx="798195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467544" y="332656"/>
            <a:ext cx="8022335" cy="925488"/>
          </a:xfrm>
          <a:prstGeom prst="rect">
            <a:avLst/>
          </a:prstGeom>
          <a:solidFill>
            <a:srgbClr val="FF9933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>Wahlpflichtfächer: Präsentation für die 5. Klassen</a:t>
            </a:r>
            <a:br>
              <a:rPr kumimoji="0" lang="de-AT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de-A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auf der Homepage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11" name="Picture 5" descr="Brief logo kle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836712"/>
            <a:ext cx="20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feil nach rechts 14"/>
          <p:cNvSpPr/>
          <p:nvPr/>
        </p:nvSpPr>
        <p:spPr>
          <a:xfrm rot="17902851">
            <a:off x="6470840" y="2456585"/>
            <a:ext cx="1808689" cy="975455"/>
          </a:xfrm>
          <a:prstGeom prst="rightArrow">
            <a:avLst/>
          </a:prstGeom>
          <a:solidFill>
            <a:srgbClr val="FFCC00"/>
          </a:solidFill>
          <a:ln w="25400" cap="flat" cmpd="sng" algn="ctr">
            <a:solidFill>
              <a:srgbClr val="FFCC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39552" y="2492896"/>
            <a:ext cx="3978518" cy="5760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39552" y="1714633"/>
            <a:ext cx="8064896" cy="548415"/>
          </a:xfrm>
          <a:prstGeom prst="rect">
            <a:avLst/>
          </a:prstGeom>
          <a:solidFill>
            <a:srgbClr val="FEFECA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9552" y="3171740"/>
            <a:ext cx="2123817" cy="2345492"/>
          </a:xfrm>
          <a:prstGeom prst="rect">
            <a:avLst/>
          </a:prstGeom>
          <a:solidFill>
            <a:srgbClr val="FEDEB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771800" y="3212976"/>
            <a:ext cx="5832648" cy="2345492"/>
          </a:xfrm>
          <a:prstGeom prst="rect">
            <a:avLst/>
          </a:prstGeom>
          <a:solidFill>
            <a:srgbClr val="D9EDE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076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09600" y="823493"/>
            <a:ext cx="7922840" cy="381000"/>
          </a:xfrm>
          <a:solidFill>
            <a:srgbClr val="FF9933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de-DE" altLang="de-DE" sz="2000" b="1" dirty="0">
                <a:solidFill>
                  <a:schemeClr val="tx1"/>
                </a:solidFill>
                <a:latin typeface="Arial" panose="020B0604020202020204" pitchFamily="34" charset="0"/>
              </a:rPr>
              <a:t>Stundentafeln</a:t>
            </a:r>
            <a:r>
              <a:rPr lang="de-DE" altLang="de-DE" sz="2000" dirty="0">
                <a:solidFill>
                  <a:schemeClr val="tx1"/>
                </a:solidFill>
                <a:latin typeface="Arial" panose="020B0604020202020204" pitchFamily="34" charset="0"/>
              </a:rPr>
              <a:t> der Zweige in der Oberstufe</a:t>
            </a:r>
          </a:p>
        </p:txBody>
      </p:sp>
      <p:pic>
        <p:nvPicPr>
          <p:cNvPr id="3079" name="Picture 8" descr="Brief logo kle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823493"/>
            <a:ext cx="20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39552" y="1731580"/>
            <a:ext cx="87410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>
              <a:buClr>
                <a:srgbClr val="000000"/>
              </a:buClr>
              <a:buSzPct val="75000"/>
            </a:pPr>
            <a:r>
              <a:rPr lang="de-DE" altLang="de-DE" sz="2400" dirty="0">
                <a:solidFill>
                  <a:srgbClr val="000000"/>
                </a:solidFill>
              </a:rPr>
              <a:t>Alle heurigen Fächer bleiben in der 6., 7. und 8. Klasse</a:t>
            </a:r>
          </a:p>
          <a:p>
            <a:pPr lvl="0" eaLnBrk="1" hangingPunct="1">
              <a:buClr>
                <a:srgbClr val="000000"/>
              </a:buClr>
              <a:buSzPct val="75000"/>
            </a:pPr>
            <a:endParaRPr lang="de-DE" altLang="de-DE" sz="2400" dirty="0">
              <a:solidFill>
                <a:srgbClr val="000000"/>
              </a:solidFill>
            </a:endParaRPr>
          </a:p>
          <a:p>
            <a:pPr lvl="0" eaLnBrk="1" hangingPunct="1">
              <a:buClr>
                <a:srgbClr val="000000"/>
              </a:buClr>
              <a:buSzPct val="75000"/>
            </a:pPr>
            <a:r>
              <a:rPr lang="de-DE" altLang="de-DE" sz="2400" dirty="0">
                <a:solidFill>
                  <a:srgbClr val="000000"/>
                </a:solidFill>
              </a:rPr>
              <a:t>Ausnahmen/Änderungen:</a:t>
            </a:r>
            <a:br>
              <a:rPr lang="de-DE" altLang="de-DE" sz="2400" dirty="0">
                <a:solidFill>
                  <a:srgbClr val="000000"/>
                </a:solidFill>
              </a:rPr>
            </a:br>
            <a:endParaRPr lang="de-DE" altLang="de-DE" sz="2400" dirty="0">
              <a:solidFill>
                <a:srgbClr val="000000"/>
              </a:solidFill>
            </a:endParaRPr>
          </a:p>
          <a:p>
            <a:pPr lvl="0" eaLnBrk="1" hangingPunct="1">
              <a:buClr>
                <a:srgbClr val="000000"/>
              </a:buClr>
              <a:buSzPct val="75000"/>
              <a:tabLst>
                <a:tab pos="2419350" algn="l"/>
              </a:tabLst>
            </a:pPr>
            <a:r>
              <a:rPr lang="de-DE" altLang="de-DE" sz="2400" dirty="0">
                <a:solidFill>
                  <a:srgbClr val="000000"/>
                </a:solidFill>
              </a:rPr>
              <a:t>5. Klasse: 	Informatik (nicht 6.,7. und 8. Kl.)</a:t>
            </a:r>
          </a:p>
          <a:p>
            <a:pPr lvl="0" eaLnBrk="1" hangingPunct="1">
              <a:buClr>
                <a:srgbClr val="000000"/>
              </a:buClr>
              <a:buSzPct val="75000"/>
              <a:tabLst>
                <a:tab pos="2419350" algn="l"/>
              </a:tabLst>
            </a:pPr>
            <a:r>
              <a:rPr lang="de-DE" altLang="de-DE" sz="2400" dirty="0">
                <a:solidFill>
                  <a:srgbClr val="000000"/>
                </a:solidFill>
              </a:rPr>
              <a:t>6. Klasse:	</a:t>
            </a:r>
            <a:r>
              <a:rPr lang="de-DE" altLang="de-DE" sz="2400" b="1" dirty="0" err="1">
                <a:solidFill>
                  <a:srgbClr val="000000"/>
                </a:solidFill>
              </a:rPr>
              <a:t>SpRG</a:t>
            </a:r>
            <a:r>
              <a:rPr lang="de-DE" altLang="de-DE" sz="2400" dirty="0">
                <a:solidFill>
                  <a:srgbClr val="000000"/>
                </a:solidFill>
              </a:rPr>
              <a:t>: Me oder </a:t>
            </a:r>
            <a:r>
              <a:rPr lang="de-DE" altLang="de-DE" sz="2400" dirty="0" err="1">
                <a:solidFill>
                  <a:srgbClr val="000000"/>
                </a:solidFill>
              </a:rPr>
              <a:t>KuGe</a:t>
            </a:r>
            <a:r>
              <a:rPr lang="de-DE" altLang="de-DE" sz="2400" dirty="0">
                <a:solidFill>
                  <a:srgbClr val="000000"/>
                </a:solidFill>
              </a:rPr>
              <a:t> alternativ</a:t>
            </a:r>
          </a:p>
          <a:p>
            <a:pPr lvl="0" eaLnBrk="1" hangingPunct="1">
              <a:buClr>
                <a:srgbClr val="000000"/>
              </a:buClr>
              <a:buSzPct val="75000"/>
              <a:tabLst>
                <a:tab pos="2419350" algn="l"/>
              </a:tabLst>
            </a:pPr>
            <a:r>
              <a:rPr lang="de-DE" altLang="de-DE" sz="2400" dirty="0">
                <a:solidFill>
                  <a:srgbClr val="000000"/>
                </a:solidFill>
              </a:rPr>
              <a:t>7./8. Klasse: 	</a:t>
            </a:r>
            <a:r>
              <a:rPr lang="de-DE" altLang="de-DE" sz="2400" dirty="0" err="1">
                <a:solidFill>
                  <a:srgbClr val="000000"/>
                </a:solidFill>
              </a:rPr>
              <a:t>Ch</a:t>
            </a:r>
            <a:r>
              <a:rPr lang="de-DE" altLang="de-DE" sz="2400" dirty="0">
                <a:solidFill>
                  <a:srgbClr val="000000"/>
                </a:solidFill>
              </a:rPr>
              <a:t> und PP neu dazu </a:t>
            </a:r>
          </a:p>
          <a:p>
            <a:pPr lvl="0" eaLnBrk="1" hangingPunct="1">
              <a:buClr>
                <a:srgbClr val="000000"/>
              </a:buClr>
              <a:buSzPct val="75000"/>
              <a:tabLst>
                <a:tab pos="2419350" algn="l"/>
              </a:tabLst>
            </a:pPr>
            <a:r>
              <a:rPr lang="de-DE" altLang="de-DE" sz="2400" dirty="0">
                <a:solidFill>
                  <a:srgbClr val="000000"/>
                </a:solidFill>
              </a:rPr>
              <a:t>	Me oder </a:t>
            </a:r>
            <a:r>
              <a:rPr lang="de-DE" altLang="de-DE" sz="2400" dirty="0" err="1">
                <a:solidFill>
                  <a:srgbClr val="000000"/>
                </a:solidFill>
              </a:rPr>
              <a:t>KuGE</a:t>
            </a:r>
            <a:r>
              <a:rPr lang="de-DE" altLang="de-DE" sz="2400" dirty="0">
                <a:solidFill>
                  <a:srgbClr val="000000"/>
                </a:solidFill>
              </a:rPr>
              <a:t> alternativ (</a:t>
            </a:r>
            <a:r>
              <a:rPr lang="de-DE" altLang="de-DE" sz="2400" b="1" dirty="0" err="1">
                <a:solidFill>
                  <a:srgbClr val="000000"/>
                </a:solidFill>
              </a:rPr>
              <a:t>SpRG</a:t>
            </a:r>
            <a:r>
              <a:rPr lang="de-DE" altLang="de-DE" sz="2400" dirty="0">
                <a:solidFill>
                  <a:srgbClr val="000000"/>
                </a:solidFill>
              </a:rPr>
              <a:t> keines!)</a:t>
            </a:r>
          </a:p>
          <a:p>
            <a:pPr eaLnBrk="1" hangingPunct="1">
              <a:buClr>
                <a:srgbClr val="000000"/>
              </a:buClr>
              <a:buSzPct val="75000"/>
              <a:tabLst>
                <a:tab pos="2419350" algn="l"/>
              </a:tabLst>
            </a:pPr>
            <a:r>
              <a:rPr lang="de-DE" altLang="de-DE" sz="2400" dirty="0">
                <a:solidFill>
                  <a:srgbClr val="000000"/>
                </a:solidFill>
              </a:rPr>
              <a:t>	</a:t>
            </a:r>
            <a:r>
              <a:rPr lang="de-DE" altLang="de-DE" sz="2400" b="1" dirty="0">
                <a:solidFill>
                  <a:srgbClr val="000000"/>
                </a:solidFill>
              </a:rPr>
              <a:t>RG</a:t>
            </a:r>
            <a:r>
              <a:rPr lang="de-DE" altLang="de-DE" sz="2400" dirty="0">
                <a:solidFill>
                  <a:srgbClr val="000000"/>
                </a:solidFill>
              </a:rPr>
              <a:t>: </a:t>
            </a:r>
            <a:r>
              <a:rPr lang="de-DE" altLang="de-DE" sz="2400" dirty="0"/>
              <a:t>DG oder NAWI (</a:t>
            </a:r>
            <a:r>
              <a:rPr lang="de-DE" altLang="de-DE" sz="2400" dirty="0" err="1"/>
              <a:t>SAen</a:t>
            </a:r>
            <a:r>
              <a:rPr lang="de-DE" altLang="de-DE" sz="2400" dirty="0"/>
              <a:t> Bio, Ph und</a:t>
            </a:r>
            <a:br>
              <a:rPr lang="de-DE" altLang="de-DE" sz="2400" dirty="0"/>
            </a:br>
            <a:r>
              <a:rPr lang="de-DE" altLang="de-DE" sz="2400" dirty="0"/>
              <a:t>		mehr Std in Bio, Ph, </a:t>
            </a:r>
            <a:r>
              <a:rPr lang="de-DE" altLang="de-DE" sz="2400" dirty="0" err="1"/>
              <a:t>Ch</a:t>
            </a:r>
            <a:r>
              <a:rPr lang="de-DE" altLang="de-DE" sz="2400" dirty="0"/>
              <a:t>) alternativ</a:t>
            </a:r>
            <a:endParaRPr lang="de-DE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49939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1438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467544" y="332656"/>
            <a:ext cx="8022335" cy="925488"/>
          </a:xfrm>
          <a:prstGeom prst="rect">
            <a:avLst/>
          </a:prstGeom>
          <a:solidFill>
            <a:srgbClr val="FF9933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>Wahlpflichtfächer: Präsentation für die 5. Klassen</a:t>
            </a:r>
            <a:br>
              <a:rPr kumimoji="0" lang="de-AT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de-A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auf der Homepage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11" name="Picture 5" descr="Brief logo kle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836712"/>
            <a:ext cx="20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feil nach rechts 14"/>
          <p:cNvSpPr/>
          <p:nvPr/>
        </p:nvSpPr>
        <p:spPr>
          <a:xfrm rot="12406907">
            <a:off x="3038574" y="3208108"/>
            <a:ext cx="1808689" cy="975455"/>
          </a:xfrm>
          <a:prstGeom prst="rightArrow">
            <a:avLst/>
          </a:prstGeom>
          <a:solidFill>
            <a:srgbClr val="FFCC00"/>
          </a:solidFill>
          <a:ln w="25400" cap="flat" cmpd="sng" algn="ctr">
            <a:solidFill>
              <a:srgbClr val="FFCC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5544616" cy="535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467544" y="332656"/>
            <a:ext cx="8022335" cy="925488"/>
          </a:xfrm>
          <a:prstGeom prst="rect">
            <a:avLst/>
          </a:prstGeom>
          <a:solidFill>
            <a:srgbClr val="FF9933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>Wahlpflichtfächer: Präsentation für die 5. Klassen</a:t>
            </a:r>
            <a:br>
              <a:rPr kumimoji="0" lang="de-AT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de-A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auf der Homepage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11" name="Picture 5" descr="Brief logo kle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836712"/>
            <a:ext cx="20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feil nach rechts 14"/>
          <p:cNvSpPr/>
          <p:nvPr/>
        </p:nvSpPr>
        <p:spPr>
          <a:xfrm rot="9000990">
            <a:off x="3830618" y="5399850"/>
            <a:ext cx="1808689" cy="975455"/>
          </a:xfrm>
          <a:prstGeom prst="rightArrow">
            <a:avLst/>
          </a:prstGeom>
          <a:solidFill>
            <a:srgbClr val="FFCC00"/>
          </a:solidFill>
          <a:ln w="25400" cap="flat" cmpd="sng" algn="ctr">
            <a:solidFill>
              <a:srgbClr val="FFCC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839913" y="2971800"/>
            <a:ext cx="687863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de-DE" altLang="de-DE" sz="4000">
                <a:solidFill>
                  <a:srgbClr val="FBB441"/>
                </a:solidFill>
              </a:rPr>
              <a:t>Wir wünschen viel Erfolg</a:t>
            </a:r>
          </a:p>
          <a:p>
            <a:pPr algn="r" eaLnBrk="1" hangingPunct="1"/>
            <a:r>
              <a:rPr lang="de-DE" altLang="de-DE" sz="4000">
                <a:solidFill>
                  <a:srgbClr val="FBB441"/>
                </a:solidFill>
              </a:rPr>
              <a:t>für die weitere Schullaufbahn!</a:t>
            </a:r>
          </a:p>
          <a:p>
            <a:pPr algn="r" eaLnBrk="1" hangingPunct="1"/>
            <a:endParaRPr lang="de-AT" altLang="de-DE" sz="2000" b="1"/>
          </a:p>
        </p:txBody>
      </p:sp>
      <p:pic>
        <p:nvPicPr>
          <p:cNvPr id="12291" name="Picture 3" descr="fassade oran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52963"/>
            <a:ext cx="8170862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Picker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1905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457200"/>
            <a:ext cx="7772400" cy="381000"/>
          </a:xfrm>
          <a:solidFill>
            <a:srgbClr val="FF9933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de-DE" altLang="de-DE" sz="2000">
                <a:solidFill>
                  <a:schemeClr val="tx1"/>
                </a:solidFill>
                <a:latin typeface="Arial" panose="020B0604020202020204" pitchFamily="34" charset="0"/>
              </a:rPr>
              <a:t>Wahlpflichtfächer: Stundenanzahl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259966" y="2564904"/>
            <a:ext cx="6696075" cy="3672408"/>
          </a:xfrm>
          <a:prstGeom prst="rect">
            <a:avLst/>
          </a:prstGeom>
          <a:solidFill>
            <a:srgbClr val="FEFECA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4100" name="Picture 8" descr="Brief logo kle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57200"/>
            <a:ext cx="20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12"/>
          <p:cNvSpPr>
            <a:spLocks noChangeArrowheads="1"/>
          </p:cNvSpPr>
          <p:nvPr/>
        </p:nvSpPr>
        <p:spPr bwMode="auto">
          <a:xfrm>
            <a:off x="1547452" y="2708920"/>
            <a:ext cx="6336915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de-DE" altLang="de-DE" sz="2800" b="1" dirty="0"/>
              <a:t>STUNDENKONTINGENT   </a:t>
            </a:r>
            <a:r>
              <a:rPr lang="de-DE" altLang="de-DE" sz="2000" b="1" dirty="0"/>
              <a:t> </a:t>
            </a:r>
            <a:br>
              <a:rPr lang="de-DE" altLang="de-DE" sz="2000" b="1" dirty="0"/>
            </a:br>
            <a:r>
              <a:rPr lang="de-DE" altLang="de-DE" sz="2000" dirty="0"/>
              <a:t>(gesamte Jahreswochenstunden für die 6.- 8.Klasse)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endParaRPr lang="de-DE" altLang="de-DE" sz="2000" dirty="0"/>
          </a:p>
          <a:p>
            <a:pPr lvl="1" eaLnBrk="1" hangingPunct="1">
              <a:lnSpc>
                <a:spcPct val="75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de-DE" altLang="de-DE" sz="1800" dirty="0"/>
              <a:t>  </a:t>
            </a:r>
            <a:r>
              <a:rPr lang="de-DE" altLang="de-DE" sz="2000" dirty="0"/>
              <a:t>Gymnasium 			6 Stunden</a:t>
            </a:r>
          </a:p>
          <a:p>
            <a:pPr lvl="1" eaLnBrk="1" hangingPunct="1">
              <a:lnSpc>
                <a:spcPct val="75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de-DE" altLang="de-DE" sz="2000" dirty="0"/>
              <a:t>  Realgymnasium (DG oder NAWI)	8 Stunden</a:t>
            </a:r>
          </a:p>
          <a:p>
            <a:pPr lvl="1" eaLnBrk="1" hangingPunct="1">
              <a:lnSpc>
                <a:spcPct val="75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de-DE" altLang="de-DE" sz="2000" dirty="0"/>
              <a:t>  Sportrealgymnasium 		6 Stunden</a:t>
            </a:r>
          </a:p>
          <a:p>
            <a:pPr lvl="1" eaLnBrk="1" hangingPunct="1">
              <a:lnSpc>
                <a:spcPct val="75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de-DE" altLang="de-DE" sz="2000" dirty="0"/>
              <a:t>  Informatikrealgymnasium 		4 Stunden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827584" y="1412776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dirty="0"/>
              <a:t>Daher ergibt sich ein unterschiedliches Stundenausmaß </a:t>
            </a:r>
            <a:br>
              <a:rPr lang="de-AT" sz="2000" dirty="0"/>
            </a:br>
            <a:r>
              <a:rPr lang="de-AT" sz="2000" dirty="0"/>
              <a:t>für die Wahlpflichtfächer!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50887" y="823642"/>
            <a:ext cx="7772400" cy="381000"/>
          </a:xfrm>
          <a:solidFill>
            <a:srgbClr val="FF9933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de-DE" altLang="de-DE" sz="2000">
                <a:solidFill>
                  <a:schemeClr val="tx1"/>
                </a:solidFill>
                <a:latin typeface="Arial" panose="020B0604020202020204" pitchFamily="34" charset="0"/>
              </a:rPr>
              <a:t>Wahlpflichtfächer: Einteilung</a:t>
            </a: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659937" y="1909895"/>
            <a:ext cx="7772400" cy="1415560"/>
          </a:xfrm>
          <a:prstGeom prst="rect">
            <a:avLst/>
          </a:prstGeom>
          <a:solidFill>
            <a:srgbClr val="FEFECA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684212" y="4016106"/>
            <a:ext cx="7702550" cy="1322387"/>
          </a:xfrm>
          <a:prstGeom prst="rect">
            <a:avLst/>
          </a:prstGeom>
          <a:solidFill>
            <a:srgbClr val="FEDEB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3079" name="Picture 8" descr="Brief logo kle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209" y="815752"/>
            <a:ext cx="20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13"/>
          <p:cNvSpPr>
            <a:spLocks noChangeArrowheads="1"/>
          </p:cNvSpPr>
          <p:nvPr/>
        </p:nvSpPr>
        <p:spPr bwMode="auto">
          <a:xfrm>
            <a:off x="750887" y="2108247"/>
            <a:ext cx="7489825" cy="122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de-DE" altLang="de-DE" sz="1800" b="1" dirty="0"/>
              <a:t>ZUSÄTZLICHE WAHLPFLICHTGEGENSTÄNDE </a:t>
            </a:r>
            <a:br>
              <a:rPr lang="de-DE" altLang="de-DE" sz="1800" b="1" dirty="0"/>
            </a:br>
            <a:r>
              <a:rPr lang="de-DE" altLang="de-DE" sz="1800" i="1" dirty="0"/>
              <a:t>(Gruppe a)</a:t>
            </a:r>
            <a:r>
              <a:rPr lang="de-DE" altLang="de-DE" sz="1800" dirty="0"/>
              <a:t>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de-DE" altLang="de-DE" sz="1800" dirty="0"/>
              <a:t>Nur wenn der/die </a:t>
            </a:r>
            <a:r>
              <a:rPr lang="de-DE" altLang="de-DE" sz="1800" dirty="0" err="1"/>
              <a:t>SchülerIn</a:t>
            </a:r>
            <a:r>
              <a:rPr lang="de-DE" altLang="de-DE" sz="1800" dirty="0"/>
              <a:t> dieses Fach </a:t>
            </a:r>
            <a:r>
              <a:rPr lang="de-DE" altLang="de-DE" sz="1800" b="1" dirty="0"/>
              <a:t>nicht</a:t>
            </a:r>
            <a:r>
              <a:rPr lang="de-DE" altLang="de-DE" sz="1800" dirty="0"/>
              <a:t> als Pflichtgegenstand besucht.</a:t>
            </a:r>
          </a:p>
        </p:txBody>
      </p:sp>
      <p:sp>
        <p:nvSpPr>
          <p:cNvPr id="14344" name="Rectangle 14"/>
          <p:cNvSpPr>
            <a:spLocks noChangeArrowheads="1"/>
          </p:cNvSpPr>
          <p:nvPr/>
        </p:nvSpPr>
        <p:spPr bwMode="auto">
          <a:xfrm>
            <a:off x="245616" y="4066905"/>
            <a:ext cx="8136384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75000"/>
            </a:pPr>
            <a:r>
              <a:rPr lang="de-DE" altLang="de-DE" sz="1800" b="1" dirty="0"/>
              <a:t>VERTIEFENDE UND ERWEITERNDE WAHLPFLICHTGEGENSTÄNDE</a:t>
            </a:r>
            <a:br>
              <a:rPr lang="de-DE" altLang="de-DE" sz="1800" b="1" dirty="0"/>
            </a:br>
            <a:r>
              <a:rPr lang="de-DE" altLang="de-DE" sz="1800" i="1" dirty="0"/>
              <a:t>(Gruppe b)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75000"/>
            </a:pPr>
            <a:r>
              <a:rPr lang="de-DE" altLang="de-DE" sz="1800" dirty="0"/>
              <a:t>Diese Fächer dienen zur Vertiefung und Erweiterung </a:t>
            </a:r>
            <a:r>
              <a:rPr lang="de-DE" altLang="de-DE" sz="1800" b="1" dirty="0"/>
              <a:t>besuchter</a:t>
            </a:r>
            <a:r>
              <a:rPr lang="de-DE" altLang="de-DE" sz="1800" dirty="0"/>
              <a:t> Pflichtgegenstände. </a:t>
            </a:r>
          </a:p>
        </p:txBody>
      </p:sp>
    </p:spTree>
    <p:extLst>
      <p:ext uri="{BB962C8B-B14F-4D97-AF65-F5344CB8AC3E}">
        <p14:creationId xmlns:p14="http://schemas.microsoft.com/office/powerpoint/2010/main" val="3216895466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726396" y="3501009"/>
            <a:ext cx="7730217" cy="1656184"/>
          </a:xfrm>
          <a:prstGeom prst="rect">
            <a:avLst/>
          </a:prstGeom>
          <a:solidFill>
            <a:srgbClr val="D9EDE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7411" name="Rectangle 9"/>
          <p:cNvSpPr>
            <a:spLocks noChangeArrowheads="1"/>
          </p:cNvSpPr>
          <p:nvPr/>
        </p:nvSpPr>
        <p:spPr bwMode="auto">
          <a:xfrm>
            <a:off x="684213" y="1912938"/>
            <a:ext cx="7772400" cy="939998"/>
          </a:xfrm>
          <a:prstGeom prst="rect">
            <a:avLst/>
          </a:prstGeom>
          <a:solidFill>
            <a:srgbClr val="FEFECA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title"/>
          </p:nvPr>
        </p:nvSpPr>
        <p:spPr>
          <a:xfrm>
            <a:off x="685050" y="814420"/>
            <a:ext cx="7772400" cy="381000"/>
          </a:xfrm>
          <a:solidFill>
            <a:srgbClr val="FF9933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de-DE" altLang="de-DE" sz="2000">
                <a:solidFill>
                  <a:schemeClr val="tx1"/>
                </a:solidFill>
                <a:latin typeface="Arial" panose="020B0604020202020204" pitchFamily="34" charset="0"/>
              </a:rPr>
              <a:t>Auswahlregeln</a:t>
            </a:r>
          </a:p>
        </p:txBody>
      </p:sp>
      <p:pic>
        <p:nvPicPr>
          <p:cNvPr id="7175" name="Picture 4" descr="Brief logo kle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815752"/>
            <a:ext cx="20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900113" y="1724440"/>
            <a:ext cx="7467600" cy="337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6675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6675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66675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66675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66675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5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endParaRPr lang="de-DE" altLang="de-DE" sz="1800" dirty="0"/>
          </a:p>
          <a:p>
            <a:pPr eaLnBrk="1" hangingPunct="1">
              <a:lnSpc>
                <a:spcPct val="80000"/>
              </a:lnSpc>
              <a:spcBef>
                <a:spcPct val="25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r>
              <a:rPr lang="de-DE" altLang="de-DE" sz="1800" i="1" dirty="0"/>
              <a:t> </a:t>
            </a:r>
            <a:r>
              <a:rPr lang="de-DE" altLang="de-DE" sz="1800" b="1" i="1" u="sng" dirty="0"/>
              <a:t>Gruppe a)</a:t>
            </a:r>
            <a:r>
              <a:rPr lang="de-DE" altLang="de-DE" sz="1800" b="1" dirty="0"/>
              <a:t> :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de-DE" altLang="de-DE" sz="1800" b="1" dirty="0"/>
              <a:t>	Alle</a:t>
            </a:r>
            <a:r>
              <a:rPr lang="de-DE" altLang="de-DE" sz="1800" dirty="0"/>
              <a:t> angebotenen Jahrgänge sind zu besuchen.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endParaRPr lang="de-DE" altLang="de-DE" sz="1800" dirty="0"/>
          </a:p>
          <a:p>
            <a:pPr eaLnBrk="1" hangingPunct="1">
              <a:lnSpc>
                <a:spcPct val="80000"/>
              </a:lnSpc>
              <a:spcBef>
                <a:spcPct val="25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endParaRPr lang="de-DE" altLang="de-DE" sz="1800" dirty="0"/>
          </a:p>
          <a:p>
            <a:pPr eaLnBrk="1" hangingPunct="1">
              <a:lnSpc>
                <a:spcPct val="80000"/>
              </a:lnSpc>
              <a:spcBef>
                <a:spcPct val="25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endParaRPr lang="de-DE" altLang="de-DE" sz="1800" dirty="0"/>
          </a:p>
          <a:p>
            <a:pPr eaLnBrk="1" hangingPunct="1">
              <a:lnSpc>
                <a:spcPct val="80000"/>
              </a:lnSpc>
              <a:spcBef>
                <a:spcPct val="25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endParaRPr lang="de-DE" altLang="de-DE" sz="1800" dirty="0"/>
          </a:p>
          <a:p>
            <a:pPr eaLnBrk="1" hangingPunct="1">
              <a:lnSpc>
                <a:spcPct val="80000"/>
              </a:lnSpc>
              <a:spcBef>
                <a:spcPct val="25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r>
              <a:rPr lang="de-DE" altLang="de-DE" sz="1800" i="1" dirty="0"/>
              <a:t> </a:t>
            </a:r>
            <a:r>
              <a:rPr lang="de-DE" altLang="de-DE" sz="1800" b="1" i="1" u="sng" dirty="0"/>
              <a:t>Gruppe b)</a:t>
            </a:r>
            <a:r>
              <a:rPr lang="de-DE" altLang="de-DE" sz="1800" b="1" dirty="0"/>
              <a:t> :</a:t>
            </a:r>
          </a:p>
          <a:p>
            <a:pPr lvl="1" eaLnBrk="1" hangingPunct="1">
              <a:lnSpc>
                <a:spcPct val="80000"/>
              </a:lnSpc>
              <a:spcBef>
                <a:spcPct val="25000"/>
              </a:spcBef>
              <a:buClr>
                <a:schemeClr val="tx1"/>
              </a:buClr>
              <a:buSzPct val="75000"/>
              <a:buFontTx/>
              <a:buChar char="•"/>
            </a:pPr>
            <a:r>
              <a:rPr lang="de-DE" altLang="de-DE" sz="1800" dirty="0"/>
              <a:t>  Es ist </a:t>
            </a:r>
            <a:r>
              <a:rPr lang="de-DE" altLang="de-DE" sz="1800" b="1" dirty="0"/>
              <a:t>2-jährig</a:t>
            </a:r>
            <a:r>
              <a:rPr lang="de-DE" altLang="de-DE" sz="1800" dirty="0"/>
              <a:t> zu besuchen (6+7. oder 7+8. Klasse).</a:t>
            </a:r>
          </a:p>
          <a:p>
            <a:pPr lvl="1" eaLnBrk="1" hangingPunct="1">
              <a:lnSpc>
                <a:spcPct val="80000"/>
              </a:lnSpc>
              <a:spcBef>
                <a:spcPct val="25000"/>
              </a:spcBef>
              <a:buClr>
                <a:schemeClr val="tx1"/>
              </a:buClr>
              <a:buSzPct val="75000"/>
              <a:buFontTx/>
              <a:buChar char="•"/>
            </a:pPr>
            <a:r>
              <a:rPr lang="de-DE" altLang="de-DE" sz="1800" dirty="0"/>
              <a:t>  1-jähriger Besuch nur möglich, wenn sonst mehr als die erlaubte  	Stundenanzahl gewählt wird (</a:t>
            </a:r>
            <a:r>
              <a:rPr lang="de-DE" altLang="de-DE" sz="1800" b="1" dirty="0"/>
              <a:t>nur im höheren Jahrgang 	möglich</a:t>
            </a:r>
            <a:r>
              <a:rPr lang="de-DE" altLang="de-DE" sz="1800" dirty="0"/>
              <a:t>!). Damit aber </a:t>
            </a:r>
            <a:r>
              <a:rPr lang="de-DE" altLang="de-DE" sz="1800" b="1" dirty="0"/>
              <a:t>NICHT</a:t>
            </a:r>
            <a:r>
              <a:rPr lang="de-DE" altLang="de-DE" sz="1800" dirty="0"/>
              <a:t> maturabel!</a:t>
            </a:r>
            <a:endParaRPr lang="de-AT" altLang="de-DE" sz="18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68" name="Group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922727"/>
              </p:ext>
            </p:extLst>
          </p:nvPr>
        </p:nvGraphicFramePr>
        <p:xfrm>
          <a:off x="1187624" y="1628800"/>
          <a:ext cx="6769100" cy="2830251"/>
        </p:xfrm>
        <a:graphic>
          <a:graphicData uri="http://schemas.openxmlformats.org/drawingml/2006/table">
            <a:tbl>
              <a:tblPr/>
              <a:tblGrid>
                <a:gridCol w="4512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0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8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040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Wahlpflichtgegenstand</a:t>
                      </a:r>
                      <a:endParaRPr kumimoji="0" lang="de-A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45" marR="91445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Klasse</a:t>
                      </a: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0" marB="0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95250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Summe</a:t>
                      </a:r>
                      <a:endParaRPr kumimoji="0" lang="de-A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anchor="ctr" anchorCtr="1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162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de-A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0" marB="0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de-A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0" marB="0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de-A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0" marB="0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9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48000" algn="l"/>
                        </a:tabLst>
                      </a:pPr>
                      <a:r>
                        <a:rPr kumimoji="0" lang="de-A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Graphic Design – Fotolabor	Fo-L</a:t>
                      </a:r>
                      <a:r>
                        <a:rPr kumimoji="0" lang="de-DE" sz="16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1445" marR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CF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de-A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anchor="ctr" anchorCtr="1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7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48000" algn="l"/>
                        </a:tabLst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Französisch	F</a:t>
                      </a:r>
                      <a:r>
                        <a:rPr kumimoji="0" lang="de-DE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endParaRPr kumimoji="0" lang="de-AT" sz="1600" b="1" i="0" u="none" strike="noStrike" kern="1200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CF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de-AT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anchor="ctr" anchorCtr="1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7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48000" algn="l"/>
                        </a:tabLst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Latein	L</a:t>
                      </a:r>
                      <a:r>
                        <a:rPr kumimoji="0" lang="de-DE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endParaRPr kumimoji="0" lang="de-AT" sz="16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45" marR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CF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de-A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anchor="ctr" anchorCtr="1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7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48000" algn="l"/>
                        </a:tabLst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Spanisch	</a:t>
                      </a:r>
                      <a:r>
                        <a:rPr kumimoji="0" lang="de-DE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Sp</a:t>
                      </a:r>
                      <a:r>
                        <a:rPr kumimoji="0" lang="de-DE" sz="16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endParaRPr kumimoji="0" lang="de-DE" sz="16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48000" algn="l"/>
                        </a:tabLst>
                      </a:pPr>
                      <a:endParaRPr kumimoji="0" lang="de-AT" sz="1600" b="1" i="0" u="none" strike="noStrike" cap="none" normalizeH="0" baseline="-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45" marR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CF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de-A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anchor="ctr" anchorCtr="1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Rectangle 349">
            <a:extLst>
              <a:ext uri="{FF2B5EF4-FFF2-40B4-BE49-F238E27FC236}">
                <a16:creationId xmlns:a16="http://schemas.microsoft.com/office/drawing/2014/main" id="{B15843F1-FE94-498A-B5DC-EA63A87BB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76250"/>
            <a:ext cx="8305800" cy="381000"/>
          </a:xfrm>
          <a:prstGeom prst="rect">
            <a:avLst/>
          </a:prstGeom>
          <a:solidFill>
            <a:srgbClr val="FF9933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de-DE" altLang="de-DE" sz="2000" kern="0" dirty="0">
                <a:solidFill>
                  <a:schemeClr val="tx1"/>
                </a:solidFill>
                <a:latin typeface="Arial" panose="020B0604020202020204" pitchFamily="34" charset="0"/>
              </a:rPr>
              <a:t>Wahlpflichtfächer  </a:t>
            </a:r>
            <a:r>
              <a:rPr lang="de-DE" altLang="de-DE" sz="2000" i="1" kern="0" dirty="0">
                <a:solidFill>
                  <a:schemeClr val="tx1"/>
                </a:solidFill>
                <a:latin typeface="Arial" panose="020B0604020202020204" pitchFamily="34" charset="0"/>
              </a:rPr>
              <a:t>Gruppe a</a:t>
            </a:r>
            <a:r>
              <a:rPr lang="de-DE" altLang="de-DE" sz="2000" kern="0" dirty="0">
                <a:solidFill>
                  <a:schemeClr val="tx1"/>
                </a:solidFill>
                <a:latin typeface="Arial" panose="020B0604020202020204" pitchFamily="34" charset="0"/>
              </a:rPr>
              <a:t>)    (zusätzlich)</a:t>
            </a:r>
          </a:p>
        </p:txBody>
      </p:sp>
      <p:pic>
        <p:nvPicPr>
          <p:cNvPr id="4" name="Picture 347" descr="Brief logo klein">
            <a:extLst>
              <a:ext uri="{FF2B5EF4-FFF2-40B4-BE49-F238E27FC236}">
                <a16:creationId xmlns:a16="http://schemas.microsoft.com/office/drawing/2014/main" id="{71CE52EB-C24D-4CC2-86B1-3B53C21A0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476250"/>
            <a:ext cx="20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49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305800" cy="381000"/>
          </a:xfrm>
          <a:solidFill>
            <a:srgbClr val="FF9933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de-DE" altLang="de-DE" sz="2000">
                <a:solidFill>
                  <a:schemeClr val="tx1"/>
                </a:solidFill>
                <a:latin typeface="Arial" panose="020B0604020202020204" pitchFamily="34" charset="0"/>
              </a:rPr>
              <a:t>Wahlpflichtfächer  </a:t>
            </a:r>
            <a:r>
              <a:rPr lang="de-DE" altLang="de-DE" sz="2000" i="1">
                <a:solidFill>
                  <a:schemeClr val="tx1"/>
                </a:solidFill>
                <a:latin typeface="Arial" panose="020B0604020202020204" pitchFamily="34" charset="0"/>
              </a:rPr>
              <a:t>Gruppe b</a:t>
            </a:r>
            <a:r>
              <a:rPr lang="de-DE" altLang="de-DE" sz="2000">
                <a:solidFill>
                  <a:schemeClr val="tx1"/>
                </a:solidFill>
                <a:latin typeface="Arial" panose="020B0604020202020204" pitchFamily="34" charset="0"/>
              </a:rPr>
              <a:t>)    (vertiefend)</a:t>
            </a:r>
          </a:p>
        </p:txBody>
      </p:sp>
      <p:graphicFrame>
        <p:nvGraphicFramePr>
          <p:cNvPr id="16543" name="Group 1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786563"/>
              </p:ext>
            </p:extLst>
          </p:nvPr>
        </p:nvGraphicFramePr>
        <p:xfrm>
          <a:off x="468313" y="1832213"/>
          <a:ext cx="3962400" cy="3112125"/>
        </p:xfrm>
        <a:graphic>
          <a:graphicData uri="http://schemas.openxmlformats.org/drawingml/2006/table">
            <a:tbl>
              <a:tblPr/>
              <a:tblGrid>
                <a:gridCol w="3006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Wahlpflichtgegenstand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(Stundenanzahl immer 2x2)</a:t>
                      </a:r>
                      <a:endParaRPr kumimoji="0" lang="de-A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C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Klasse</a:t>
                      </a:r>
                      <a:endParaRPr kumimoji="0" lang="de-A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8" marB="45708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498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  <a:endParaRPr kumimoji="0" lang="de-A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8" marB="45708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  <a:endParaRPr kumimoji="0" lang="de-A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8" marB="45708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  <a:endParaRPr kumimoji="0" lang="de-A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8" marB="45708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81250" algn="l"/>
                        </a:tabLst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Deutsch	D</a:t>
                      </a:r>
                      <a:r>
                        <a:rPr kumimoji="0" lang="de-DE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T="45708" marB="45708" horzOverflow="overflow">
                    <a:lnL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CF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81250" algn="l"/>
                        </a:tabLst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Englisch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Advanced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	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Ecc</a:t>
                      </a:r>
                      <a:r>
                        <a:rPr kumimoji="0" lang="de-DE" sz="16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</a:t>
                      </a:r>
                      <a:endParaRPr kumimoji="0" lang="de-DE" sz="16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81250" algn="l"/>
                        </a:tabLst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(Literatur,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Camebridge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Certificate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)</a:t>
                      </a:r>
                      <a:endParaRPr kumimoji="0" lang="de-DE" sz="1600" b="0" i="0" u="none" strike="noStrike" cap="none" normalizeH="0" baseline="-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CF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81250" algn="l"/>
                        </a:tabLst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Englisch Professional	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Ew</a:t>
                      </a:r>
                      <a:r>
                        <a:rPr kumimoji="0" lang="de-DE" sz="16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</a:t>
                      </a:r>
                      <a:endParaRPr kumimoji="0" lang="de-DE" sz="16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81250" algn="l"/>
                        </a:tabLst>
                        <a:defRPr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(Wirtschaft)</a:t>
                      </a:r>
                      <a:endParaRPr kumimoji="0" lang="de-DE" sz="1600" b="0" i="0" u="none" strike="noStrike" cap="none" normalizeH="0" baseline="-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CF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8" marB="45708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81250" algn="l"/>
                        </a:tabLst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Geschichte, Sozialkunde	H</a:t>
                      </a:r>
                      <a:r>
                        <a:rPr kumimoji="0" lang="de-DE" sz="16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81250" algn="l"/>
                        </a:tabLst>
                      </a:pPr>
                      <a:r>
                        <a:rPr kumimoji="0" lang="de-A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und politische Bildung</a:t>
                      </a:r>
                    </a:p>
                  </a:txBody>
                  <a:tcPr marT="45708" marB="45708" horzOverflow="overflow">
                    <a:lnL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CF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16545" name="Group 1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014709"/>
              </p:ext>
            </p:extLst>
          </p:nvPr>
        </p:nvGraphicFramePr>
        <p:xfrm>
          <a:off x="4659313" y="1832213"/>
          <a:ext cx="4114800" cy="3193573"/>
        </p:xfrm>
        <a:graphic>
          <a:graphicData uri="http://schemas.openxmlformats.org/drawingml/2006/table">
            <a:tbl>
              <a:tblPr/>
              <a:tblGrid>
                <a:gridCol w="315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80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81250" algn="l"/>
                          <a:tab pos="2476500" algn="l"/>
                        </a:tabLst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Wahlpflichtgegenstand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81250" algn="l"/>
                          <a:tab pos="2476500" algn="l"/>
                        </a:tabLst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(Stundenanzahl immer 2x2)</a:t>
                      </a:r>
                      <a:endParaRPr kumimoji="0" lang="de-A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C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Klasse</a:t>
                      </a: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57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  <a:endParaRPr kumimoji="0" lang="de-A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  <a:endParaRPr kumimoji="0" lang="de-A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  <a:endParaRPr kumimoji="0" lang="de-A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81250" algn="l"/>
                        </a:tabLst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Geographie und	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Gg</a:t>
                      </a:r>
                      <a:r>
                        <a:rPr kumimoji="0" lang="de-DE" sz="1600" b="0" i="0" u="none" strike="noStrike" cap="none" normalizeH="0" baseline="-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81250" algn="l"/>
                        </a:tabLst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Wirtschaftskunde</a:t>
                      </a:r>
                      <a:endParaRPr kumimoji="0" lang="de-AT" sz="1600" b="0" i="0" u="none" strike="noStrike" cap="none" normalizeH="0" baseline="-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CF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76500" algn="l"/>
                        </a:tabLst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Projektmanagement	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PM</a:t>
                      </a:r>
                      <a:r>
                        <a:rPr kumimoji="0" lang="de-DE" sz="16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</a:t>
                      </a:r>
                      <a:endParaRPr kumimoji="0" lang="de-AT" sz="16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CF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6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76500" algn="l"/>
                        </a:tabLst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Biologie und Umweltkunde 	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Bio</a:t>
                      </a:r>
                      <a:r>
                        <a:rPr kumimoji="0" lang="de-DE" sz="1600" b="0" i="0" u="none" strike="noStrike" cap="none" normalizeH="0" baseline="-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</a:t>
                      </a:r>
                      <a:endParaRPr kumimoji="0" lang="de-AT" sz="1600" b="0" i="0" u="none" strike="noStrike" cap="none" normalizeH="0" baseline="-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CF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76500" algn="l"/>
                        </a:tabLst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Physik 	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Ph</a:t>
                      </a:r>
                      <a:r>
                        <a:rPr kumimoji="0" lang="de-DE" sz="16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</a:t>
                      </a:r>
                      <a:endParaRPr kumimoji="0" lang="de-AT" sz="16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CF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76500" algn="l"/>
                        </a:tabLst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Psychologie,	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PP</a:t>
                      </a:r>
                      <a:r>
                        <a:rPr kumimoji="0" lang="de-DE" sz="1600" b="0" i="0" u="none" strike="noStrike" cap="none" normalizeH="0" baseline="-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76500" algn="l"/>
                        </a:tabLst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Pädagogik und Philosophie 	</a:t>
                      </a:r>
                      <a:endParaRPr kumimoji="0" lang="de-AT" sz="1600" b="0" i="0" u="none" strike="noStrike" cap="none" normalizeH="0" baseline="-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CF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6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76500" algn="l"/>
                        </a:tabLst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Sportkunde (nur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SpRG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) 	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Spk</a:t>
                      </a:r>
                      <a:r>
                        <a:rPr kumimoji="0" lang="de-DE" sz="1600" b="0" i="0" u="none" strike="noStrike" cap="none" normalizeH="0" baseline="-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</a:t>
                      </a:r>
                      <a:endParaRPr kumimoji="0" lang="de-AT" sz="1600" b="0" i="0" u="none" strike="noStrike" cap="none" normalizeH="0" baseline="-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CF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6272" name="Picture 347" descr="Brief logo kle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476250"/>
            <a:ext cx="20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2"/>
          <p:cNvSpPr>
            <a:spLocks noChangeArrowheads="1"/>
          </p:cNvSpPr>
          <p:nvPr/>
        </p:nvSpPr>
        <p:spPr bwMode="auto">
          <a:xfrm>
            <a:off x="704662" y="2947874"/>
            <a:ext cx="5254625" cy="3361446"/>
          </a:xfrm>
          <a:prstGeom prst="rect">
            <a:avLst/>
          </a:prstGeom>
          <a:solidFill>
            <a:srgbClr val="D9EDE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7410" name="Rectangle 10"/>
          <p:cNvSpPr>
            <a:spLocks noChangeArrowheads="1"/>
          </p:cNvSpPr>
          <p:nvPr/>
        </p:nvSpPr>
        <p:spPr bwMode="auto">
          <a:xfrm>
            <a:off x="6037348" y="2959396"/>
            <a:ext cx="2855132" cy="3349923"/>
          </a:xfrm>
          <a:prstGeom prst="rect">
            <a:avLst/>
          </a:prstGeom>
          <a:solidFill>
            <a:srgbClr val="FEDEB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704662" y="1469939"/>
            <a:ext cx="7770813" cy="996358"/>
          </a:xfrm>
          <a:prstGeom prst="rect">
            <a:avLst/>
          </a:prstGeom>
          <a:solidFill>
            <a:srgbClr val="D9EDE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title"/>
          </p:nvPr>
        </p:nvSpPr>
        <p:spPr>
          <a:xfrm>
            <a:off x="690918" y="597922"/>
            <a:ext cx="7772400" cy="381000"/>
          </a:xfrm>
          <a:solidFill>
            <a:srgbClr val="FF9933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de-DE" altLang="de-DE" sz="2000" dirty="0">
                <a:solidFill>
                  <a:schemeClr val="tx1"/>
                </a:solidFill>
                <a:latin typeface="Arial" panose="020B0604020202020204" pitchFamily="34" charset="0"/>
              </a:rPr>
              <a:t>Auswahlregeln</a:t>
            </a:r>
          </a:p>
        </p:txBody>
      </p:sp>
      <p:pic>
        <p:nvPicPr>
          <p:cNvPr id="7175" name="Picture 4" descr="Brief logo kle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9728"/>
            <a:ext cx="20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943060" y="1592443"/>
            <a:ext cx="7467600" cy="111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6675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6675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66675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66675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66675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5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r>
              <a:rPr lang="de-DE" altLang="de-DE" sz="1600" dirty="0"/>
              <a:t> </a:t>
            </a:r>
            <a:r>
              <a:rPr lang="de-DE" altLang="de-DE" sz="1800" b="1" dirty="0"/>
              <a:t>6. Klassen:</a:t>
            </a:r>
          </a:p>
          <a:p>
            <a:pPr marL="715963" eaLnBrk="1" hangingPunct="1">
              <a:lnSpc>
                <a:spcPct val="80000"/>
              </a:lnSpc>
              <a:spcBef>
                <a:spcPct val="25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de-DE" altLang="de-DE" sz="1800" dirty="0"/>
              <a:t>Nicht mehr als 2 Wahlpflichtgegenstände, die auch in der </a:t>
            </a:r>
            <a:br>
              <a:rPr lang="de-DE" altLang="de-DE" sz="1800" dirty="0"/>
            </a:br>
            <a:r>
              <a:rPr lang="de-DE" altLang="de-DE" sz="1800" dirty="0"/>
              <a:t>7. Klasse besucht werden müssen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endParaRPr lang="de-DE" altLang="de-DE" sz="1800" dirty="0"/>
          </a:p>
        </p:txBody>
      </p:sp>
      <p:sp>
        <p:nvSpPr>
          <p:cNvPr id="17416" name="Rectangle 7"/>
          <p:cNvSpPr>
            <a:spLocks noChangeArrowheads="1"/>
          </p:cNvSpPr>
          <p:nvPr/>
        </p:nvSpPr>
        <p:spPr bwMode="auto">
          <a:xfrm>
            <a:off x="5916502" y="2934548"/>
            <a:ext cx="309634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16129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6129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6129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6129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6129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29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de-DE" altLang="de-DE" sz="1600" dirty="0"/>
              <a:t>  </a:t>
            </a:r>
            <a:r>
              <a:rPr lang="de-DE" altLang="de-DE" sz="1800" dirty="0"/>
              <a:t>Beispiel RG (8 Std)</a:t>
            </a:r>
          </a:p>
          <a:p>
            <a:pPr lvl="1"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de-DE" altLang="de-DE" sz="1800" dirty="0"/>
              <a:t> 6. Klasse Fo-L</a:t>
            </a:r>
            <a:r>
              <a:rPr lang="de-DE" altLang="de-DE" sz="1800" baseline="-25000" dirty="0"/>
              <a:t>a</a:t>
            </a:r>
            <a:endParaRPr lang="de-DE" altLang="de-DE" sz="1800" dirty="0"/>
          </a:p>
          <a:p>
            <a:pPr lvl="1"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de-DE" altLang="de-DE" sz="1800" dirty="0"/>
              <a:t> 7. Klasse Fo-L</a:t>
            </a:r>
            <a:r>
              <a:rPr lang="de-DE" altLang="de-DE" sz="1800" baseline="-25000" dirty="0"/>
              <a:t>a</a:t>
            </a:r>
            <a:r>
              <a:rPr lang="de-DE" altLang="de-DE" sz="1800" dirty="0"/>
              <a:t>, </a:t>
            </a:r>
            <a:r>
              <a:rPr lang="de-DE" altLang="de-DE" sz="1800" dirty="0" err="1"/>
              <a:t>Ew</a:t>
            </a:r>
            <a:r>
              <a:rPr lang="de-DE" altLang="de-DE" sz="1800" baseline="-25000" dirty="0" err="1"/>
              <a:t>b</a:t>
            </a:r>
            <a:endParaRPr lang="de-DE" altLang="de-DE" sz="1800" baseline="-25000" dirty="0"/>
          </a:p>
          <a:p>
            <a:pPr lvl="1"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de-DE" altLang="de-DE" sz="1800" dirty="0"/>
              <a:t> 8. Klasse	</a:t>
            </a:r>
            <a:r>
              <a:rPr lang="de-DE" altLang="de-DE" sz="1800" dirty="0" err="1"/>
              <a:t>Ew</a:t>
            </a:r>
            <a:r>
              <a:rPr lang="de-DE" altLang="de-DE" sz="1800" baseline="-25000" dirty="0" err="1"/>
              <a:t>b</a:t>
            </a:r>
            <a:endParaRPr lang="de-DE" altLang="de-DE" sz="1800" baseline="-25000" dirty="0"/>
          </a:p>
          <a:p>
            <a:pPr lvl="1" eaLnBrk="1" hangingPunct="1">
              <a:buClr>
                <a:schemeClr val="tx1"/>
              </a:buClr>
              <a:buSzPct val="75000"/>
            </a:pPr>
            <a:endParaRPr lang="de-DE" altLang="de-DE" sz="900" dirty="0"/>
          </a:p>
          <a:p>
            <a:pPr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de-DE" altLang="de-DE" sz="1800" dirty="0"/>
              <a:t>  Beispiel </a:t>
            </a:r>
            <a:r>
              <a:rPr lang="de-DE" altLang="de-DE" sz="1800" dirty="0" err="1"/>
              <a:t>SRg</a:t>
            </a:r>
            <a:r>
              <a:rPr lang="de-DE" altLang="de-DE" sz="1800" dirty="0"/>
              <a:t> (6 Std)</a:t>
            </a:r>
          </a:p>
          <a:p>
            <a:pPr lvl="1"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de-DE" altLang="de-DE" sz="1800" dirty="0"/>
              <a:t> 6. Klasse	D</a:t>
            </a:r>
            <a:r>
              <a:rPr lang="de-DE" altLang="de-DE" sz="1800" baseline="-25000" dirty="0"/>
              <a:t>b</a:t>
            </a:r>
          </a:p>
          <a:p>
            <a:pPr lvl="1"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de-DE" altLang="de-DE" sz="1800" dirty="0"/>
              <a:t> 7. Klasse	D</a:t>
            </a:r>
            <a:r>
              <a:rPr lang="de-DE" altLang="de-DE" sz="1800" baseline="-25000" dirty="0"/>
              <a:t>b</a:t>
            </a:r>
            <a:r>
              <a:rPr lang="de-DE" altLang="de-DE" sz="1800" dirty="0"/>
              <a:t>, </a:t>
            </a:r>
            <a:r>
              <a:rPr lang="de-DE" altLang="de-DE" sz="1800" dirty="0" err="1"/>
              <a:t>Ph</a:t>
            </a:r>
            <a:r>
              <a:rPr lang="de-DE" altLang="de-DE" sz="1800" baseline="-25000" dirty="0" err="1"/>
              <a:t>b</a:t>
            </a:r>
            <a:endParaRPr lang="de-DE" altLang="de-DE" sz="1800" baseline="-25000" dirty="0"/>
          </a:p>
          <a:p>
            <a:pPr eaLnBrk="1" hangingPunct="1">
              <a:buClr>
                <a:schemeClr val="tx1"/>
              </a:buClr>
              <a:buSzPct val="75000"/>
            </a:pPr>
            <a:r>
              <a:rPr lang="de-DE" altLang="de-DE" sz="900" dirty="0"/>
              <a:t>  </a:t>
            </a:r>
          </a:p>
          <a:p>
            <a:pPr eaLnBrk="1" hangingPunct="1">
              <a:buClr>
                <a:schemeClr val="tx1"/>
              </a:buClr>
              <a:buSzPct val="75000"/>
            </a:pPr>
            <a:r>
              <a:rPr lang="de-DE" altLang="de-DE" sz="1800" dirty="0"/>
              <a:t>  Beispiel G (6 Std)</a:t>
            </a:r>
          </a:p>
          <a:p>
            <a:pPr lvl="1"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de-DE" altLang="de-DE" sz="1800" dirty="0"/>
              <a:t> 6. Klasse (Fo-L</a:t>
            </a:r>
            <a:r>
              <a:rPr lang="de-DE" altLang="de-DE" sz="1800" baseline="-25000" dirty="0"/>
              <a:t>a</a:t>
            </a:r>
            <a:r>
              <a:rPr lang="de-DE" altLang="de-DE" sz="1800" dirty="0"/>
              <a:t>)</a:t>
            </a:r>
            <a:endParaRPr lang="de-DE" altLang="de-DE" sz="1800" baseline="-25000" dirty="0"/>
          </a:p>
          <a:p>
            <a:pPr lvl="1"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de-DE" altLang="de-DE" sz="1800" dirty="0"/>
              <a:t> 7. Klasse Fo-L</a:t>
            </a:r>
            <a:r>
              <a:rPr lang="de-DE" altLang="de-DE" sz="1800" baseline="-25000" dirty="0"/>
              <a:t>a</a:t>
            </a:r>
            <a:r>
              <a:rPr lang="de-DE" altLang="de-DE" sz="1800" dirty="0"/>
              <a:t>, </a:t>
            </a:r>
            <a:r>
              <a:rPr lang="de-DE" altLang="de-DE" sz="1800" dirty="0" err="1"/>
              <a:t>Bio</a:t>
            </a:r>
            <a:r>
              <a:rPr lang="de-DE" altLang="de-DE" sz="1800" baseline="-25000" dirty="0" err="1"/>
              <a:t>b</a:t>
            </a:r>
            <a:endParaRPr lang="de-DE" altLang="de-DE" sz="1800" dirty="0"/>
          </a:p>
          <a:p>
            <a:pPr lvl="1"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de-DE" altLang="de-DE" sz="1800" dirty="0"/>
              <a:t> 8. Klasse	</a:t>
            </a:r>
            <a:r>
              <a:rPr lang="de-DE" altLang="de-DE" sz="1800" dirty="0" err="1"/>
              <a:t>Bio</a:t>
            </a:r>
            <a:r>
              <a:rPr lang="de-DE" altLang="de-DE" sz="1800" baseline="-25000" dirty="0" err="1"/>
              <a:t>b</a:t>
            </a:r>
            <a:endParaRPr lang="de-DE" altLang="de-DE" sz="1800" baseline="-25000" dirty="0"/>
          </a:p>
        </p:txBody>
      </p:sp>
      <p:sp>
        <p:nvSpPr>
          <p:cNvPr id="17417" name="Rectangle 11"/>
          <p:cNvSpPr>
            <a:spLocks noChangeArrowheads="1"/>
          </p:cNvSpPr>
          <p:nvPr/>
        </p:nvSpPr>
        <p:spPr bwMode="auto">
          <a:xfrm>
            <a:off x="753020" y="2953047"/>
            <a:ext cx="5115124" cy="329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190500" algn="l"/>
                <a:tab pos="6223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5950" indent="-285750">
              <a:tabLst>
                <a:tab pos="190500" algn="l"/>
                <a:tab pos="6223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90500" algn="l"/>
                <a:tab pos="6223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90500" algn="l"/>
                <a:tab pos="6223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90500" algn="l"/>
                <a:tab pos="6223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6223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6223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6223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6223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SzPct val="75000"/>
              <a:buFont typeface="Symbol" panose="05050102010706020507" pitchFamily="18" charset="2"/>
              <a:buNone/>
            </a:pPr>
            <a:r>
              <a:rPr lang="de-DE" altLang="de-DE" sz="1600" dirty="0"/>
              <a:t> </a:t>
            </a:r>
            <a:r>
              <a:rPr lang="de-DE" altLang="de-DE" sz="1800" b="1" dirty="0"/>
              <a:t>„Überbuchung“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SzPct val="75000"/>
              <a:buFont typeface="Symbol" panose="05050102010706020507" pitchFamily="18" charset="2"/>
              <a:buChar char=""/>
            </a:pPr>
            <a:r>
              <a:rPr lang="de-DE" altLang="de-DE" sz="1800" dirty="0"/>
              <a:t> Zusätzliche Stunden bei ausgeschöpftem 	Wahlpflichtgegenstände-Kontingent 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SzPct val="75000"/>
              <a:buFont typeface="Symbol" panose="05050102010706020507" pitchFamily="18" charset="2"/>
              <a:buChar char=""/>
            </a:pPr>
            <a:r>
              <a:rPr lang="de-DE" altLang="de-DE" sz="1800" dirty="0"/>
              <a:t> nur, wenn Platz in bestehendem Kurs ist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Symbol" panose="05050102010706020507" pitchFamily="18" charset="2"/>
              <a:buChar char=""/>
            </a:pPr>
            <a:r>
              <a:rPr lang="de-DE" altLang="de-DE" sz="1800" dirty="0"/>
              <a:t> gilt als </a:t>
            </a:r>
            <a:r>
              <a:rPr lang="de-DE" altLang="de-DE" sz="1800" dirty="0" err="1"/>
              <a:t>Freifach</a:t>
            </a:r>
            <a:r>
              <a:rPr lang="de-DE" altLang="de-DE" sz="1800" dirty="0"/>
              <a:t> 	</a:t>
            </a:r>
          </a:p>
          <a:p>
            <a:pPr lvl="1" eaLnBrk="1" hangingPunct="1">
              <a:lnSpc>
                <a:spcPct val="50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Symbol" panose="05050102010706020507" pitchFamily="18" charset="2"/>
              <a:buChar char=""/>
            </a:pPr>
            <a:r>
              <a:rPr lang="de-DE" altLang="de-DE" sz="1800" dirty="0"/>
              <a:t>Note </a:t>
            </a:r>
          </a:p>
          <a:p>
            <a:pPr lvl="1" eaLnBrk="1" hangingPunct="1">
              <a:lnSpc>
                <a:spcPct val="50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Symbol" panose="05050102010706020507" pitchFamily="18" charset="2"/>
              <a:buChar char=""/>
            </a:pPr>
            <a:r>
              <a:rPr lang="de-DE" altLang="de-DE" sz="1800" b="1" dirty="0">
                <a:solidFill>
                  <a:srgbClr val="FF0000"/>
                </a:solidFill>
              </a:rPr>
              <a:t>Nicht</a:t>
            </a:r>
            <a:r>
              <a:rPr lang="de-DE" altLang="de-DE" sz="1800" dirty="0"/>
              <a:t> wie entsprechendes Wahlpflichtfach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SzPct val="75000"/>
              <a:buFont typeface="Symbol" panose="05050102010706020507" pitchFamily="18" charset="2"/>
              <a:buChar char=""/>
            </a:pPr>
            <a:r>
              <a:rPr lang="de-DE" altLang="de-DE" sz="1800" dirty="0"/>
              <a:t>	</a:t>
            </a:r>
            <a:r>
              <a:rPr lang="de-AT" altLang="de-DE" sz="1800" dirty="0"/>
              <a:t>Überbuchung (Freifach) durch „</a:t>
            </a:r>
            <a:r>
              <a:rPr lang="de-AT" altLang="de-DE" sz="1800" b="1" dirty="0"/>
              <a:t>Einklammern“ </a:t>
            </a:r>
            <a:r>
              <a:rPr lang="de-AT" altLang="de-DE" sz="1800" dirty="0"/>
              <a:t>am Anmeldeformular eindeutig kennzeichnen!</a:t>
            </a:r>
          </a:p>
          <a:p>
            <a:pPr lvl="1" eaLnBrk="1" hangingPunct="1">
              <a:lnSpc>
                <a:spcPct val="50000"/>
              </a:lnSpc>
              <a:spcBef>
                <a:spcPct val="50000"/>
              </a:spcBef>
              <a:buClr>
                <a:schemeClr val="tx1"/>
              </a:buClr>
              <a:buSzPct val="75000"/>
            </a:pPr>
            <a:endParaRPr lang="de-DE" altLang="de-DE" sz="1800" dirty="0"/>
          </a:p>
        </p:txBody>
      </p:sp>
    </p:spTree>
    <p:extLst>
      <p:ext uri="{BB962C8B-B14F-4D97-AF65-F5344CB8AC3E}">
        <p14:creationId xmlns:p14="http://schemas.microsoft.com/office/powerpoint/2010/main" val="4277966441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4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4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4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4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4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4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4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4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 animBg="1"/>
      <p:bldP spid="174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isch enthält.&#10;&#10;Automatisch generierte Beschreibung">
            <a:extLst>
              <a:ext uri="{FF2B5EF4-FFF2-40B4-BE49-F238E27FC236}">
                <a16:creationId xmlns:a16="http://schemas.microsoft.com/office/drawing/2014/main" id="{80E0D25A-67FA-4905-A837-A1AE4E2D72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1" y="2537520"/>
            <a:ext cx="9149962" cy="432048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68758" y="272068"/>
            <a:ext cx="4806974" cy="1826141"/>
          </a:xfrm>
          <a:prstGeom prst="rect">
            <a:avLst/>
          </a:prstGeom>
          <a:solidFill>
            <a:srgbClr val="FFFF9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de-DE" altLang="de-DE" sz="1800" dirty="0"/>
              <a:t>Beispiel </a:t>
            </a:r>
            <a:r>
              <a:rPr lang="de-DE" altLang="de-DE" sz="1800" dirty="0" err="1"/>
              <a:t>Rg</a:t>
            </a:r>
            <a:r>
              <a:rPr lang="de-DE" altLang="de-DE" sz="1800" dirty="0"/>
              <a:t> (8 Std):</a:t>
            </a:r>
          </a:p>
          <a:p>
            <a:pPr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endParaRPr lang="de-DE" altLang="de-DE" sz="1800" dirty="0"/>
          </a:p>
          <a:p>
            <a:pPr marL="742950" lvl="1" indent="-285750"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de-DE" altLang="de-DE" sz="1800" dirty="0"/>
              <a:t>Fo-La</a:t>
            </a:r>
            <a:r>
              <a:rPr lang="de-DE" altLang="de-DE" sz="1800" baseline="-25000" dirty="0"/>
              <a:t>a </a:t>
            </a:r>
            <a:r>
              <a:rPr lang="de-DE" altLang="de-DE" sz="1800" dirty="0"/>
              <a:t> 	6./7. Klasse </a:t>
            </a:r>
            <a:endParaRPr lang="de-DE" altLang="de-DE" sz="1800" baseline="-25000" dirty="0"/>
          </a:p>
          <a:p>
            <a:pPr marL="742950" lvl="1" indent="-285750"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de-DE" sz="1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Ew</a:t>
            </a:r>
            <a:r>
              <a:rPr lang="de-DE" sz="1800" baseline="-25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e-DE" sz="1800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altLang="de-DE" sz="1800" dirty="0"/>
              <a:t>7./8. Klasse</a:t>
            </a:r>
          </a:p>
          <a:p>
            <a:pPr lvl="1" eaLnBrk="1" hangingPunct="1">
              <a:buClr>
                <a:schemeClr val="tx1"/>
              </a:buClr>
              <a:buSzPct val="75000"/>
            </a:pPr>
            <a:endParaRPr lang="de-DE" sz="1600" baseline="-25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de-DE" sz="1800" dirty="0">
                <a:ea typeface="Times New Roman" panose="02020603050405020304" pitchFamily="18" charset="0"/>
                <a:cs typeface="Arial" panose="020B0604020202020204" pitchFamily="34" charset="0"/>
              </a:rPr>
              <a:t>Beide </a:t>
            </a:r>
            <a:r>
              <a:rPr lang="de-DE" sz="1800" dirty="0" err="1">
                <a:ea typeface="Times New Roman" panose="02020603050405020304" pitchFamily="18" charset="0"/>
                <a:cs typeface="Arial" panose="020B0604020202020204" pitchFamily="34" charset="0"/>
              </a:rPr>
              <a:t>Wpf</a:t>
            </a:r>
            <a:r>
              <a:rPr lang="de-DE" sz="1800" dirty="0">
                <a:ea typeface="Times New Roman" panose="02020603050405020304" pitchFamily="18" charset="0"/>
                <a:cs typeface="Arial" panose="020B0604020202020204" pitchFamily="34" charset="0"/>
              </a:rPr>
              <a:t> maturabel!</a:t>
            </a:r>
            <a:endParaRPr lang="de-AT" sz="18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endParaRPr lang="de-DE" altLang="de-DE" sz="1800" baseline="-25000" dirty="0"/>
          </a:p>
        </p:txBody>
      </p:sp>
      <p:sp>
        <p:nvSpPr>
          <p:cNvPr id="5" name="Textfeld 4"/>
          <p:cNvSpPr txBox="1"/>
          <p:nvPr/>
        </p:nvSpPr>
        <p:spPr>
          <a:xfrm>
            <a:off x="6372200" y="2936557"/>
            <a:ext cx="470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600" b="1" dirty="0"/>
              <a:t>x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A2FA42F-3235-46BE-8F11-45964E1D0D93}"/>
              </a:ext>
            </a:extLst>
          </p:cNvPr>
          <p:cNvSpPr txBox="1"/>
          <p:nvPr/>
        </p:nvSpPr>
        <p:spPr>
          <a:xfrm>
            <a:off x="7020272" y="2936557"/>
            <a:ext cx="470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600" b="1" dirty="0"/>
              <a:t>x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15B84A0-97A1-489F-978F-3066EE7B4B35}"/>
              </a:ext>
            </a:extLst>
          </p:cNvPr>
          <p:cNvSpPr txBox="1"/>
          <p:nvPr/>
        </p:nvSpPr>
        <p:spPr>
          <a:xfrm>
            <a:off x="7092280" y="4697760"/>
            <a:ext cx="470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600" b="1" dirty="0"/>
              <a:t>x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19C7D5E-7E74-4C59-B8F3-7B5621B08744}"/>
              </a:ext>
            </a:extLst>
          </p:cNvPr>
          <p:cNvSpPr txBox="1"/>
          <p:nvPr/>
        </p:nvSpPr>
        <p:spPr>
          <a:xfrm>
            <a:off x="7740352" y="4697760"/>
            <a:ext cx="470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600" b="1" dirty="0"/>
              <a:t>x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DE0F2D5-49F4-4670-A220-ECC6C67D8B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735" y="569459"/>
            <a:ext cx="4151265" cy="1775882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E2A3D8D6-3E85-4548-A614-E3B91CD579DB}"/>
              </a:ext>
            </a:extLst>
          </p:cNvPr>
          <p:cNvSpPr txBox="1"/>
          <p:nvPr/>
        </p:nvSpPr>
        <p:spPr>
          <a:xfrm>
            <a:off x="8100392" y="569459"/>
            <a:ext cx="470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600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29823292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5" grpId="0"/>
    </p:bldLst>
  </p:timing>
</p:sld>
</file>

<file path=ppt/theme/theme1.xml><?xml version="1.0" encoding="utf-8"?>
<a:theme xmlns:a="http://schemas.openxmlformats.org/drawingml/2006/main" name="Standarddesign">
  <a:themeElements>
    <a:clrScheme name="Standard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E2AA"/>
      </a:accent5>
      <a:accent6>
        <a:srgbClr val="2D2DB9"/>
      </a:accent6>
      <a:hlink>
        <a:srgbClr val="000000"/>
      </a:hlink>
      <a:folHlink>
        <a:srgbClr val="4D4D4D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99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B9"/>
        </a:accent6>
        <a:hlink>
          <a:srgbClr val="FF99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B9"/>
        </a:accent6>
        <a:hlink>
          <a:srgbClr val="0000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B9"/>
        </a:accent6>
        <a:hlink>
          <a:srgbClr val="000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1195</Words>
  <Application>Microsoft Office PowerPoint</Application>
  <PresentationFormat>Bildschirmpräsentation (4:3)</PresentationFormat>
  <Paragraphs>261</Paragraphs>
  <Slides>22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9" baseType="lpstr">
      <vt:lpstr>Arial</vt:lpstr>
      <vt:lpstr>Arial Rounded MT Bold</vt:lpstr>
      <vt:lpstr>Calibri</vt:lpstr>
      <vt:lpstr>Symbol</vt:lpstr>
      <vt:lpstr>Times New Roman</vt:lpstr>
      <vt:lpstr>Wingdings</vt:lpstr>
      <vt:lpstr>Standarddesign</vt:lpstr>
      <vt:lpstr>PowerPoint-Präsentation</vt:lpstr>
      <vt:lpstr>Stundentafeln der Zweige in der Oberstufe</vt:lpstr>
      <vt:lpstr>Wahlpflichtfächer: Stundenanzahl</vt:lpstr>
      <vt:lpstr>Wahlpflichtfächer: Einteilung</vt:lpstr>
      <vt:lpstr>Auswahlregeln</vt:lpstr>
      <vt:lpstr>PowerPoint-Präsentation</vt:lpstr>
      <vt:lpstr>Wahlpflichtfächer  Gruppe b)    (vertiefend)</vt:lpstr>
      <vt:lpstr>Auswahlregeln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SRP Standardisierte Reifeprüfung / Maturavariationen</vt:lpstr>
      <vt:lpstr>Wahlmöglichkeiten bei der mündlichen Matura</vt:lpstr>
      <vt:lpstr>Beispiele zur Wahlmöglichkeit</vt:lpstr>
      <vt:lpstr>PowerPoint-Präsentation</vt:lpstr>
      <vt:lpstr>PowerPoint-Präsentation</vt:lpstr>
      <vt:lpstr>PowerPoint-Präsentation</vt:lpstr>
      <vt:lpstr>PowerPoint-Präsentation</vt:lpstr>
    </vt:vector>
  </TitlesOfParts>
  <Company>bgbrg14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Einteilung und Stundenanzahl</dc:title>
  <dc:creator>Gössinger</dc:creator>
  <cp:lastModifiedBy>Christian Steiner</cp:lastModifiedBy>
  <cp:revision>290</cp:revision>
  <dcterms:created xsi:type="dcterms:W3CDTF">2005-11-26T16:00:21Z</dcterms:created>
  <dcterms:modified xsi:type="dcterms:W3CDTF">2023-09-13T08:26:18Z</dcterms:modified>
</cp:coreProperties>
</file>